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60"/>
  </p:notesMasterIdLst>
  <p:sldIdLst>
    <p:sldId id="256" r:id="rId2"/>
    <p:sldId id="343" r:id="rId3"/>
    <p:sldId id="461" r:id="rId4"/>
    <p:sldId id="462" r:id="rId5"/>
    <p:sldId id="396" r:id="rId6"/>
    <p:sldId id="407" r:id="rId7"/>
    <p:sldId id="409" r:id="rId8"/>
    <p:sldId id="410" r:id="rId9"/>
    <p:sldId id="414" r:id="rId10"/>
    <p:sldId id="415" r:id="rId11"/>
    <p:sldId id="421" r:id="rId12"/>
    <p:sldId id="426" r:id="rId13"/>
    <p:sldId id="427" r:id="rId14"/>
    <p:sldId id="428" r:id="rId15"/>
    <p:sldId id="429" r:id="rId16"/>
    <p:sldId id="364" r:id="rId17"/>
    <p:sldId id="463" r:id="rId18"/>
    <p:sldId id="263" r:id="rId19"/>
    <p:sldId id="360" r:id="rId20"/>
    <p:sldId id="321" r:id="rId21"/>
    <p:sldId id="361" r:id="rId22"/>
    <p:sldId id="431" r:id="rId23"/>
    <p:sldId id="583" r:id="rId24"/>
    <p:sldId id="584" r:id="rId25"/>
    <p:sldId id="366" r:id="rId26"/>
    <p:sldId id="367" r:id="rId27"/>
    <p:sldId id="326" r:id="rId28"/>
    <p:sldId id="368" r:id="rId29"/>
    <p:sldId id="452" r:id="rId30"/>
    <p:sldId id="369" r:id="rId31"/>
    <p:sldId id="328" r:id="rId32"/>
    <p:sldId id="587" r:id="rId33"/>
    <p:sldId id="588" r:id="rId34"/>
    <p:sldId id="589" r:id="rId35"/>
    <p:sldId id="590" r:id="rId36"/>
    <p:sldId id="591" r:id="rId37"/>
    <p:sldId id="370" r:id="rId38"/>
    <p:sldId id="413" r:id="rId39"/>
    <p:sldId id="422" r:id="rId40"/>
    <p:sldId id="601" r:id="rId41"/>
    <p:sldId id="593" r:id="rId42"/>
    <p:sldId id="594" r:id="rId43"/>
    <p:sldId id="595" r:id="rId44"/>
    <p:sldId id="597" r:id="rId45"/>
    <p:sldId id="599" r:id="rId46"/>
    <p:sldId id="598" r:id="rId47"/>
    <p:sldId id="600" r:id="rId48"/>
    <p:sldId id="266" r:id="rId49"/>
    <p:sldId id="264" r:id="rId50"/>
    <p:sldId id="265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54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谢 希杰" initials="谢" lastIdx="8" clrIdx="0">
    <p:extLst>
      <p:ext uri="{19B8F6BF-5375-455C-9EA6-DF929625EA0E}">
        <p15:presenceInfo xmlns:p15="http://schemas.microsoft.com/office/powerpoint/2012/main" userId="d28bfbca287b4d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8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6T10:17:12.538" idx="8">
    <p:pos x="750" y="72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7.72102" units="1/cm"/>
          <inkml:channelProperty channel="Y" name="resolution" value="37.76224" units="1/cm"/>
        </inkml:channelProperties>
      </inkml:inkSource>
      <inkml:timestamp xml:id="ts0" timeString="2020-03-07T02:26:00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22013 14376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0058C-D81E-5D44-997A-3E7EC518AED3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C06F0-0FAE-0146-8C10-83C6A1CA13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>
            <a:extLst>
              <a:ext uri="{FF2B5EF4-FFF2-40B4-BE49-F238E27FC236}">
                <a16:creationId xmlns:a16="http://schemas.microsoft.com/office/drawing/2014/main" id="{84BBE94B-7A92-5E4E-A4A0-01C00FD1C6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备注占位符 2">
            <a:extLst>
              <a:ext uri="{FF2B5EF4-FFF2-40B4-BE49-F238E27FC236}">
                <a16:creationId xmlns:a16="http://schemas.microsoft.com/office/drawing/2014/main" id="{AAA1D0AA-ADC0-624E-9B1C-ABBB035F81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幻灯片编号占位符 3">
            <a:extLst>
              <a:ext uri="{FF2B5EF4-FFF2-40B4-BE49-F238E27FC236}">
                <a16:creationId xmlns:a16="http://schemas.microsoft.com/office/drawing/2014/main" id="{43E64AC9-A1D3-374A-A1BF-D4D33032A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fld id="{7D64A5A2-480B-1D48-805A-75B0FAE9D99D}" type="slidenum">
              <a:rPr lang="zh-CN" altLang="en-US" sz="120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387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FB784-6F92-4A06-818E-F0E0C06F9DA8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22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Anaconda</a:t>
            </a:r>
            <a:r>
              <a:rPr lang="zh-CN" altLang="en-US" b="1" dirty="0">
                <a:solidFill>
                  <a:srgbClr val="FF0000"/>
                </a:solidFill>
              </a:rPr>
              <a:t>是一个集成各类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工具的平台。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F513B-980E-42F2-BF02-9F73AB6D4C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7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25124"/>
            <a:ext cx="9144000" cy="14326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Google Shape;1967;p52">
            <a:extLst>
              <a:ext uri="{FF2B5EF4-FFF2-40B4-BE49-F238E27FC236}">
                <a16:creationId xmlns:a16="http://schemas.microsoft.com/office/drawing/2014/main" id="{8D233EFD-3E36-25B9-96E9-DD6FDD113A14}"/>
              </a:ext>
            </a:extLst>
          </p:cNvPr>
          <p:cNvSpPr/>
          <p:nvPr/>
        </p:nvSpPr>
        <p:spPr>
          <a:xfrm rot="10800000">
            <a:off x="-76199" y="1690559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8" name="Google Shape;1968;p52">
            <a:extLst>
              <a:ext uri="{FF2B5EF4-FFF2-40B4-BE49-F238E27FC236}">
                <a16:creationId xmlns:a16="http://schemas.microsoft.com/office/drawing/2014/main" id="{ECBFF8DF-D68C-D0EA-4DFA-AFE013B1CF04}"/>
              </a:ext>
            </a:extLst>
          </p:cNvPr>
          <p:cNvSpPr/>
          <p:nvPr/>
        </p:nvSpPr>
        <p:spPr>
          <a:xfrm rot="10800000">
            <a:off x="-76201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9" name="Google Shape;1969;p52">
            <a:extLst>
              <a:ext uri="{FF2B5EF4-FFF2-40B4-BE49-F238E27FC236}">
                <a16:creationId xmlns:a16="http://schemas.microsoft.com/office/drawing/2014/main" id="{70C3CF4E-BB0C-6C7D-E4ED-894DC0D8607B}"/>
              </a:ext>
            </a:extLst>
          </p:cNvPr>
          <p:cNvSpPr/>
          <p:nvPr/>
        </p:nvSpPr>
        <p:spPr>
          <a:xfrm rot="10800000">
            <a:off x="-76199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0" name="Google Shape;1970;p52">
            <a:extLst>
              <a:ext uri="{FF2B5EF4-FFF2-40B4-BE49-F238E27FC236}">
                <a16:creationId xmlns:a16="http://schemas.microsoft.com/office/drawing/2014/main" id="{CE4BF7DF-F485-9132-5830-E7DFAD92C13B}"/>
              </a:ext>
            </a:extLst>
          </p:cNvPr>
          <p:cNvSpPr/>
          <p:nvPr/>
        </p:nvSpPr>
        <p:spPr>
          <a:xfrm rot="10800000">
            <a:off x="-76201" y="-76209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1" name="Google Shape;1971;p52">
            <a:extLst>
              <a:ext uri="{FF2B5EF4-FFF2-40B4-BE49-F238E27FC236}">
                <a16:creationId xmlns:a16="http://schemas.microsoft.com/office/drawing/2014/main" id="{B9E37DB9-1790-5D27-D02D-F1A2DEBA7990}"/>
              </a:ext>
            </a:extLst>
          </p:cNvPr>
          <p:cNvSpPr/>
          <p:nvPr/>
        </p:nvSpPr>
        <p:spPr>
          <a:xfrm rot="10800000">
            <a:off x="-76190" y="807177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972;p52">
            <a:extLst>
              <a:ext uri="{FF2B5EF4-FFF2-40B4-BE49-F238E27FC236}">
                <a16:creationId xmlns:a16="http://schemas.microsoft.com/office/drawing/2014/main" id="{57F80228-D9F2-5372-F139-88F3E4BA2C3F}"/>
              </a:ext>
            </a:extLst>
          </p:cNvPr>
          <p:cNvSpPr/>
          <p:nvPr/>
        </p:nvSpPr>
        <p:spPr>
          <a:xfrm rot="10800000">
            <a:off x="686448" y="1690559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3" name="Google Shape;1973;p52">
            <a:extLst>
              <a:ext uri="{FF2B5EF4-FFF2-40B4-BE49-F238E27FC236}">
                <a16:creationId xmlns:a16="http://schemas.microsoft.com/office/drawing/2014/main" id="{2004A0F4-80E3-764E-CC21-4FD6BB2C73C1}"/>
              </a:ext>
            </a:extLst>
          </p:cNvPr>
          <p:cNvSpPr/>
          <p:nvPr/>
        </p:nvSpPr>
        <p:spPr>
          <a:xfrm rot="10800000">
            <a:off x="684610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4" name="Google Shape;1974;p52">
            <a:extLst>
              <a:ext uri="{FF2B5EF4-FFF2-40B4-BE49-F238E27FC236}">
                <a16:creationId xmlns:a16="http://schemas.microsoft.com/office/drawing/2014/main" id="{9FB2DE59-28E8-2294-0AE5-EA3C00F0790B}"/>
              </a:ext>
            </a:extLst>
          </p:cNvPr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5" name="Google Shape;1975;p52">
            <a:extLst>
              <a:ext uri="{FF2B5EF4-FFF2-40B4-BE49-F238E27FC236}">
                <a16:creationId xmlns:a16="http://schemas.microsoft.com/office/drawing/2014/main" id="{50C3104B-BBD4-F979-7E50-160E7AE0AE97}"/>
              </a:ext>
            </a:extLst>
          </p:cNvPr>
          <p:cNvSpPr/>
          <p:nvPr/>
        </p:nvSpPr>
        <p:spPr>
          <a:xfrm rot="10800000">
            <a:off x="680966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6" name="Google Shape;1976;p52">
            <a:extLst>
              <a:ext uri="{FF2B5EF4-FFF2-40B4-BE49-F238E27FC236}">
                <a16:creationId xmlns:a16="http://schemas.microsoft.com/office/drawing/2014/main" id="{53E82973-98F8-0809-FAF3-00AEE544FD0D}"/>
              </a:ext>
            </a:extLst>
          </p:cNvPr>
          <p:cNvSpPr/>
          <p:nvPr/>
        </p:nvSpPr>
        <p:spPr>
          <a:xfrm rot="10800000">
            <a:off x="306044" y="2132252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7" name="Google Shape;1977;p52">
            <a:extLst>
              <a:ext uri="{FF2B5EF4-FFF2-40B4-BE49-F238E27FC236}">
                <a16:creationId xmlns:a16="http://schemas.microsoft.com/office/drawing/2014/main" id="{A6B809D1-1AC2-B6F3-FB05-2D0FB92CC5DE}"/>
              </a:ext>
            </a:extLst>
          </p:cNvPr>
          <p:cNvSpPr/>
          <p:nvPr/>
        </p:nvSpPr>
        <p:spPr>
          <a:xfrm rot="10800000">
            <a:off x="306043" y="-76199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8" name="Google Shape;1978;p52">
            <a:extLst>
              <a:ext uri="{FF2B5EF4-FFF2-40B4-BE49-F238E27FC236}">
                <a16:creationId xmlns:a16="http://schemas.microsoft.com/office/drawing/2014/main" id="{933AA241-C3AF-0AF7-2464-D63194C50CE9}"/>
              </a:ext>
            </a:extLst>
          </p:cNvPr>
          <p:cNvSpPr/>
          <p:nvPr/>
        </p:nvSpPr>
        <p:spPr>
          <a:xfrm rot="10800000">
            <a:off x="306044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9" name="Google Shape;1979;p52">
            <a:extLst>
              <a:ext uri="{FF2B5EF4-FFF2-40B4-BE49-F238E27FC236}">
                <a16:creationId xmlns:a16="http://schemas.microsoft.com/office/drawing/2014/main" id="{752E5232-E5ED-817E-001E-847AC5B4F9B3}"/>
              </a:ext>
            </a:extLst>
          </p:cNvPr>
          <p:cNvSpPr/>
          <p:nvPr/>
        </p:nvSpPr>
        <p:spPr>
          <a:xfrm rot="10800000">
            <a:off x="306044" y="585417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0" name="Google Shape;1980;p52">
            <a:extLst>
              <a:ext uri="{FF2B5EF4-FFF2-40B4-BE49-F238E27FC236}">
                <a16:creationId xmlns:a16="http://schemas.microsoft.com/office/drawing/2014/main" id="{F1492F75-C161-0C36-9551-56FA11F46331}"/>
              </a:ext>
            </a:extLst>
          </p:cNvPr>
          <p:cNvSpPr/>
          <p:nvPr/>
        </p:nvSpPr>
        <p:spPr>
          <a:xfrm rot="10800000">
            <a:off x="-76190" y="585407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1" name="Google Shape;1981;p52">
            <a:extLst>
              <a:ext uri="{FF2B5EF4-FFF2-40B4-BE49-F238E27FC236}">
                <a16:creationId xmlns:a16="http://schemas.microsoft.com/office/drawing/2014/main" id="{75BB1D83-B080-4EF4-057A-6FCCA69AF65C}"/>
              </a:ext>
            </a:extLst>
          </p:cNvPr>
          <p:cNvSpPr/>
          <p:nvPr/>
        </p:nvSpPr>
        <p:spPr>
          <a:xfrm rot="10800000">
            <a:off x="-76201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2" name="Google Shape;1982;p52">
            <a:extLst>
              <a:ext uri="{FF2B5EF4-FFF2-40B4-BE49-F238E27FC236}">
                <a16:creationId xmlns:a16="http://schemas.microsoft.com/office/drawing/2014/main" id="{83365A28-BB37-20DB-3BEB-867FDD465D4D}"/>
              </a:ext>
            </a:extLst>
          </p:cNvPr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3" name="Google Shape;1983;p52">
            <a:extLst>
              <a:ext uri="{FF2B5EF4-FFF2-40B4-BE49-F238E27FC236}">
                <a16:creationId xmlns:a16="http://schemas.microsoft.com/office/drawing/2014/main" id="{DE5A3FA9-E278-ABE5-0100-D06BC546BC3F}"/>
              </a:ext>
            </a:extLst>
          </p:cNvPr>
          <p:cNvSpPr/>
          <p:nvPr/>
        </p:nvSpPr>
        <p:spPr>
          <a:xfrm rot="10800000">
            <a:off x="1449104" y="1690549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4" name="Google Shape;1984;p52">
            <a:extLst>
              <a:ext uri="{FF2B5EF4-FFF2-40B4-BE49-F238E27FC236}">
                <a16:creationId xmlns:a16="http://schemas.microsoft.com/office/drawing/2014/main" id="{7180193E-EFF5-598C-5C3C-725962B33630}"/>
              </a:ext>
            </a:extLst>
          </p:cNvPr>
          <p:cNvSpPr/>
          <p:nvPr/>
        </p:nvSpPr>
        <p:spPr>
          <a:xfrm rot="10800000">
            <a:off x="1708691" y="1366464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5" name="Google Shape;1985;p52">
            <a:extLst>
              <a:ext uri="{FF2B5EF4-FFF2-40B4-BE49-F238E27FC236}">
                <a16:creationId xmlns:a16="http://schemas.microsoft.com/office/drawing/2014/main" id="{02486032-2FE0-1055-EAC9-64BBB7B92DBD}"/>
              </a:ext>
            </a:extLst>
          </p:cNvPr>
          <p:cNvSpPr/>
          <p:nvPr/>
        </p:nvSpPr>
        <p:spPr>
          <a:xfrm rot="10800000">
            <a:off x="1712382" y="2028082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6" name="Google Shape;1986;p52">
            <a:extLst>
              <a:ext uri="{FF2B5EF4-FFF2-40B4-BE49-F238E27FC236}">
                <a16:creationId xmlns:a16="http://schemas.microsoft.com/office/drawing/2014/main" id="{6A06D564-4A46-1FB8-EB96-691717093B6F}"/>
              </a:ext>
            </a:extLst>
          </p:cNvPr>
          <p:cNvSpPr/>
          <p:nvPr/>
        </p:nvSpPr>
        <p:spPr>
          <a:xfrm rot="10800000">
            <a:off x="1066852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7" name="Google Shape;1987;p52">
            <a:extLst>
              <a:ext uri="{FF2B5EF4-FFF2-40B4-BE49-F238E27FC236}">
                <a16:creationId xmlns:a16="http://schemas.microsoft.com/office/drawing/2014/main" id="{CD7232EA-2E73-5E54-B745-E4E55F71D9AF}"/>
              </a:ext>
            </a:extLst>
          </p:cNvPr>
          <p:cNvSpPr/>
          <p:nvPr/>
        </p:nvSpPr>
        <p:spPr>
          <a:xfrm rot="10800000">
            <a:off x="1066862" y="1690549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8" name="Google Shape;1988;p52">
            <a:extLst>
              <a:ext uri="{FF2B5EF4-FFF2-40B4-BE49-F238E27FC236}">
                <a16:creationId xmlns:a16="http://schemas.microsoft.com/office/drawing/2014/main" id="{211F1647-5610-0C13-8CAC-D355101E158A}"/>
              </a:ext>
            </a:extLst>
          </p:cNvPr>
          <p:cNvSpPr/>
          <p:nvPr/>
        </p:nvSpPr>
        <p:spPr>
          <a:xfrm rot="10800000">
            <a:off x="1449104" y="365484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29" name="Google Shape;1989;p52">
            <a:extLst>
              <a:ext uri="{FF2B5EF4-FFF2-40B4-BE49-F238E27FC236}">
                <a16:creationId xmlns:a16="http://schemas.microsoft.com/office/drawing/2014/main" id="{123546A4-B0B3-BDE3-CBCB-9215CF730A34}"/>
              </a:ext>
            </a:extLst>
          </p:cNvPr>
          <p:cNvSpPr/>
          <p:nvPr/>
        </p:nvSpPr>
        <p:spPr>
          <a:xfrm rot="10800000">
            <a:off x="2069766" y="-76209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0" name="Google Shape;1990;p52">
            <a:extLst>
              <a:ext uri="{FF2B5EF4-FFF2-40B4-BE49-F238E27FC236}">
                <a16:creationId xmlns:a16="http://schemas.microsoft.com/office/drawing/2014/main" id="{C7BDEB2A-A60F-D7F8-8A2C-7326C6B41641}"/>
              </a:ext>
            </a:extLst>
          </p:cNvPr>
          <p:cNvSpPr/>
          <p:nvPr/>
        </p:nvSpPr>
        <p:spPr>
          <a:xfrm rot="10800000">
            <a:off x="1066852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1" name="Google Shape;1991;p52">
            <a:extLst>
              <a:ext uri="{FF2B5EF4-FFF2-40B4-BE49-F238E27FC236}">
                <a16:creationId xmlns:a16="http://schemas.microsoft.com/office/drawing/2014/main" id="{86FD9F98-2AC2-EAE9-23D2-E70FB43012DE}"/>
              </a:ext>
            </a:extLst>
          </p:cNvPr>
          <p:cNvSpPr/>
          <p:nvPr/>
        </p:nvSpPr>
        <p:spPr>
          <a:xfrm rot="10800000">
            <a:off x="1066852" y="585417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2" name="Google Shape;1992;p52">
            <a:extLst>
              <a:ext uri="{FF2B5EF4-FFF2-40B4-BE49-F238E27FC236}">
                <a16:creationId xmlns:a16="http://schemas.microsoft.com/office/drawing/2014/main" id="{18B59F7E-B248-016D-2F9C-3C50251040E2}"/>
              </a:ext>
            </a:extLst>
          </p:cNvPr>
          <p:cNvSpPr/>
          <p:nvPr/>
        </p:nvSpPr>
        <p:spPr>
          <a:xfrm rot="10800000">
            <a:off x="686446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3" name="Google Shape;1993;p52">
            <a:extLst>
              <a:ext uri="{FF2B5EF4-FFF2-40B4-BE49-F238E27FC236}">
                <a16:creationId xmlns:a16="http://schemas.microsoft.com/office/drawing/2014/main" id="{9FBB5892-446A-C582-99CE-1EEAC4EACC1B}"/>
              </a:ext>
            </a:extLst>
          </p:cNvPr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4" name="Google Shape;1994;p52">
            <a:extLst>
              <a:ext uri="{FF2B5EF4-FFF2-40B4-BE49-F238E27FC236}">
                <a16:creationId xmlns:a16="http://schemas.microsoft.com/office/drawing/2014/main" id="{55865E99-7CB2-CB9F-0AFE-E5CA3D9D52DF}"/>
              </a:ext>
            </a:extLst>
          </p:cNvPr>
          <p:cNvSpPr/>
          <p:nvPr/>
        </p:nvSpPr>
        <p:spPr>
          <a:xfrm>
            <a:off x="11759782" y="5920141"/>
            <a:ext cx="382147" cy="663338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5" name="Google Shape;1995;p52">
            <a:extLst>
              <a:ext uri="{FF2B5EF4-FFF2-40B4-BE49-F238E27FC236}">
                <a16:creationId xmlns:a16="http://schemas.microsoft.com/office/drawing/2014/main" id="{6D449AA3-7A98-490E-395E-07F355A29396}"/>
              </a:ext>
            </a:extLst>
          </p:cNvPr>
          <p:cNvSpPr/>
          <p:nvPr/>
        </p:nvSpPr>
        <p:spPr>
          <a:xfrm>
            <a:off x="11761632" y="6361732"/>
            <a:ext cx="380310" cy="44161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6" name="Google Shape;1996;p52">
            <a:extLst>
              <a:ext uri="{FF2B5EF4-FFF2-40B4-BE49-F238E27FC236}">
                <a16:creationId xmlns:a16="http://schemas.microsoft.com/office/drawing/2014/main" id="{B2050900-FF1A-936D-B6E5-CC4A5A0D1500}"/>
              </a:ext>
            </a:extLst>
          </p:cNvPr>
          <p:cNvSpPr/>
          <p:nvPr/>
        </p:nvSpPr>
        <p:spPr>
          <a:xfrm>
            <a:off x="11650545" y="4832406"/>
            <a:ext cx="111104" cy="127306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7" name="Google Shape;1997;p52">
            <a:extLst>
              <a:ext uri="{FF2B5EF4-FFF2-40B4-BE49-F238E27FC236}">
                <a16:creationId xmlns:a16="http://schemas.microsoft.com/office/drawing/2014/main" id="{D3B58548-7FC4-E6FA-98AA-37D97B5AEBEF}"/>
              </a:ext>
            </a:extLst>
          </p:cNvPr>
          <p:cNvSpPr/>
          <p:nvPr/>
        </p:nvSpPr>
        <p:spPr>
          <a:xfrm>
            <a:off x="10999171" y="6361732"/>
            <a:ext cx="760606" cy="44161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bg1"/>
              </a:solidFill>
            </a:endParaRPr>
          </a:p>
        </p:txBody>
      </p:sp>
      <p:sp>
        <p:nvSpPr>
          <p:cNvPr id="38" name="Google Shape;1998;p52">
            <a:extLst>
              <a:ext uri="{FF2B5EF4-FFF2-40B4-BE49-F238E27FC236}">
                <a16:creationId xmlns:a16="http://schemas.microsoft.com/office/drawing/2014/main" id="{B648FE9C-C820-6662-A7FF-175350C6D11F}"/>
              </a:ext>
            </a:extLst>
          </p:cNvPr>
          <p:cNvSpPr/>
          <p:nvPr/>
        </p:nvSpPr>
        <p:spPr>
          <a:xfrm>
            <a:off x="11379477" y="5920141"/>
            <a:ext cx="380310" cy="663338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9" name="Google Shape;1999;p52">
            <a:extLst>
              <a:ext uri="{FF2B5EF4-FFF2-40B4-BE49-F238E27FC236}">
                <a16:creationId xmlns:a16="http://schemas.microsoft.com/office/drawing/2014/main" id="{ED52663D-9C9B-4F33-85C6-0C362CC62CA8}"/>
              </a:ext>
            </a:extLst>
          </p:cNvPr>
          <p:cNvSpPr/>
          <p:nvPr/>
        </p:nvSpPr>
        <p:spPr>
          <a:xfrm>
            <a:off x="11759782" y="5700283"/>
            <a:ext cx="382147" cy="441601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0" name="Google Shape;2000;p52">
            <a:extLst>
              <a:ext uri="{FF2B5EF4-FFF2-40B4-BE49-F238E27FC236}">
                <a16:creationId xmlns:a16="http://schemas.microsoft.com/office/drawing/2014/main" id="{BCAD776A-26FE-8F39-EDD2-FBBB64A73B04}"/>
              </a:ext>
            </a:extLst>
          </p:cNvPr>
          <p:cNvSpPr/>
          <p:nvPr/>
        </p:nvSpPr>
        <p:spPr>
          <a:xfrm>
            <a:off x="10820768" y="5154550"/>
            <a:ext cx="178402" cy="206459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1" name="Google Shape;2001;p52">
            <a:extLst>
              <a:ext uri="{FF2B5EF4-FFF2-40B4-BE49-F238E27FC236}">
                <a16:creationId xmlns:a16="http://schemas.microsoft.com/office/drawing/2014/main" id="{EC5CAB3C-7F9E-E647-69FE-C652EA3DB974}"/>
              </a:ext>
            </a:extLst>
          </p:cNvPr>
          <p:cNvSpPr/>
          <p:nvPr/>
        </p:nvSpPr>
        <p:spPr>
          <a:xfrm>
            <a:off x="10257881" y="6361732"/>
            <a:ext cx="380310" cy="44161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bg1"/>
              </a:solidFill>
            </a:endParaRPr>
          </a:p>
        </p:txBody>
      </p:sp>
      <p:sp>
        <p:nvSpPr>
          <p:cNvPr id="42" name="Google Shape;1967;p52">
            <a:extLst>
              <a:ext uri="{FF2B5EF4-FFF2-40B4-BE49-F238E27FC236}">
                <a16:creationId xmlns:a16="http://schemas.microsoft.com/office/drawing/2014/main" id="{5FD94869-6699-3AD4-535C-D2B1F3212CBE}"/>
              </a:ext>
            </a:extLst>
          </p:cNvPr>
          <p:cNvSpPr/>
          <p:nvPr/>
        </p:nvSpPr>
        <p:spPr>
          <a:xfrm rot="10800000">
            <a:off x="-76179" y="1690167"/>
            <a:ext cx="382157" cy="4416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3" name="Google Shape;1968;p52">
            <a:extLst>
              <a:ext uri="{FF2B5EF4-FFF2-40B4-BE49-F238E27FC236}">
                <a16:creationId xmlns:a16="http://schemas.microsoft.com/office/drawing/2014/main" id="{DC6B2172-6925-FF01-5BB9-8474E1D354F7}"/>
              </a:ext>
            </a:extLst>
          </p:cNvPr>
          <p:cNvSpPr/>
          <p:nvPr/>
        </p:nvSpPr>
        <p:spPr>
          <a:xfrm rot="10800000">
            <a:off x="-76181" y="1248561"/>
            <a:ext cx="382147" cy="663338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4" name="Google Shape;1969;p52">
            <a:extLst>
              <a:ext uri="{FF2B5EF4-FFF2-40B4-BE49-F238E27FC236}">
                <a16:creationId xmlns:a16="http://schemas.microsoft.com/office/drawing/2014/main" id="{E1A71126-2E56-6915-EC9F-AEB848C9855D}"/>
              </a:ext>
            </a:extLst>
          </p:cNvPr>
          <p:cNvSpPr/>
          <p:nvPr/>
        </p:nvSpPr>
        <p:spPr>
          <a:xfrm rot="10800000">
            <a:off x="-76179" y="143691"/>
            <a:ext cx="382157" cy="66332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5" name="Google Shape;1970;p52">
            <a:extLst>
              <a:ext uri="{FF2B5EF4-FFF2-40B4-BE49-F238E27FC236}">
                <a16:creationId xmlns:a16="http://schemas.microsoft.com/office/drawing/2014/main" id="{18A2F96E-2F4C-4ACD-AE25-5942BDF0797A}"/>
              </a:ext>
            </a:extLst>
          </p:cNvPr>
          <p:cNvSpPr/>
          <p:nvPr/>
        </p:nvSpPr>
        <p:spPr>
          <a:xfrm rot="10800000">
            <a:off x="-76182" y="-76192"/>
            <a:ext cx="380310" cy="44161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6" name="Google Shape;1971;p52">
            <a:extLst>
              <a:ext uri="{FF2B5EF4-FFF2-40B4-BE49-F238E27FC236}">
                <a16:creationId xmlns:a16="http://schemas.microsoft.com/office/drawing/2014/main" id="{763CC43B-E1E5-45DC-EBC5-D0EB3CF2F379}"/>
              </a:ext>
            </a:extLst>
          </p:cNvPr>
          <p:cNvSpPr/>
          <p:nvPr/>
        </p:nvSpPr>
        <p:spPr>
          <a:xfrm rot="10800000">
            <a:off x="-76170" y="806990"/>
            <a:ext cx="382147" cy="441601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7" name="Google Shape;1972;p52">
            <a:extLst>
              <a:ext uri="{FF2B5EF4-FFF2-40B4-BE49-F238E27FC236}">
                <a16:creationId xmlns:a16="http://schemas.microsoft.com/office/drawing/2014/main" id="{8BC2BD56-00E0-7215-066B-50E898BA8F94}"/>
              </a:ext>
            </a:extLst>
          </p:cNvPr>
          <p:cNvSpPr/>
          <p:nvPr/>
        </p:nvSpPr>
        <p:spPr>
          <a:xfrm rot="10800000">
            <a:off x="686268" y="1690167"/>
            <a:ext cx="380319" cy="4416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8" name="Google Shape;1973;p52">
            <a:extLst>
              <a:ext uri="{FF2B5EF4-FFF2-40B4-BE49-F238E27FC236}">
                <a16:creationId xmlns:a16="http://schemas.microsoft.com/office/drawing/2014/main" id="{94AF6234-CBB9-5ED8-E580-8944A12DDB89}"/>
              </a:ext>
            </a:extLst>
          </p:cNvPr>
          <p:cNvSpPr/>
          <p:nvPr/>
        </p:nvSpPr>
        <p:spPr>
          <a:xfrm rot="10800000">
            <a:off x="684431" y="1248576"/>
            <a:ext cx="383995" cy="661477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9" name="Google Shape;1974;p52">
            <a:extLst>
              <a:ext uri="{FF2B5EF4-FFF2-40B4-BE49-F238E27FC236}">
                <a16:creationId xmlns:a16="http://schemas.microsoft.com/office/drawing/2014/main" id="{A9AE9719-E8DF-CC41-6238-215EEB3D44B1}"/>
              </a:ext>
            </a:extLst>
          </p:cNvPr>
          <p:cNvSpPr/>
          <p:nvPr/>
        </p:nvSpPr>
        <p:spPr>
          <a:xfrm rot="10800000">
            <a:off x="305973" y="1248561"/>
            <a:ext cx="380310" cy="661493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0" name="Google Shape;1975;p52">
            <a:extLst>
              <a:ext uri="{FF2B5EF4-FFF2-40B4-BE49-F238E27FC236}">
                <a16:creationId xmlns:a16="http://schemas.microsoft.com/office/drawing/2014/main" id="{EF114CB6-07D0-AECD-B95A-7CF21A9C6138}"/>
              </a:ext>
            </a:extLst>
          </p:cNvPr>
          <p:cNvSpPr/>
          <p:nvPr/>
        </p:nvSpPr>
        <p:spPr>
          <a:xfrm rot="10800000">
            <a:off x="680788" y="2691379"/>
            <a:ext cx="111104" cy="127306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1" name="Google Shape;1976;p52">
            <a:extLst>
              <a:ext uri="{FF2B5EF4-FFF2-40B4-BE49-F238E27FC236}">
                <a16:creationId xmlns:a16="http://schemas.microsoft.com/office/drawing/2014/main" id="{659C0B12-FC83-C5A0-A9B3-192CB0304D84}"/>
              </a:ext>
            </a:extLst>
          </p:cNvPr>
          <p:cNvSpPr/>
          <p:nvPr/>
        </p:nvSpPr>
        <p:spPr>
          <a:xfrm rot="10800000">
            <a:off x="305963" y="2131758"/>
            <a:ext cx="380319" cy="44206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2" name="Google Shape;1977;p52">
            <a:extLst>
              <a:ext uri="{FF2B5EF4-FFF2-40B4-BE49-F238E27FC236}">
                <a16:creationId xmlns:a16="http://schemas.microsoft.com/office/drawing/2014/main" id="{D7571E6B-7619-0389-3E14-B12869D6BBE3}"/>
              </a:ext>
            </a:extLst>
          </p:cNvPr>
          <p:cNvSpPr/>
          <p:nvPr/>
        </p:nvSpPr>
        <p:spPr>
          <a:xfrm rot="10800000">
            <a:off x="305963" y="-76182"/>
            <a:ext cx="760624" cy="4416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3" name="Google Shape;1978;p52">
            <a:extLst>
              <a:ext uri="{FF2B5EF4-FFF2-40B4-BE49-F238E27FC236}">
                <a16:creationId xmlns:a16="http://schemas.microsoft.com/office/drawing/2014/main" id="{D3A94E8B-A751-784B-EE93-5E3043F9674B}"/>
              </a:ext>
            </a:extLst>
          </p:cNvPr>
          <p:cNvSpPr/>
          <p:nvPr/>
        </p:nvSpPr>
        <p:spPr>
          <a:xfrm rot="10800000">
            <a:off x="305963" y="143691"/>
            <a:ext cx="380319" cy="66332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4" name="Google Shape;1979;p52">
            <a:extLst>
              <a:ext uri="{FF2B5EF4-FFF2-40B4-BE49-F238E27FC236}">
                <a16:creationId xmlns:a16="http://schemas.microsoft.com/office/drawing/2014/main" id="{4A3B3004-3939-3ADC-D158-E71BF6AEA40E}"/>
              </a:ext>
            </a:extLst>
          </p:cNvPr>
          <p:cNvSpPr/>
          <p:nvPr/>
        </p:nvSpPr>
        <p:spPr>
          <a:xfrm rot="10800000">
            <a:off x="305963" y="585281"/>
            <a:ext cx="380319" cy="441591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5" name="Google Shape;1980;p52">
            <a:extLst>
              <a:ext uri="{FF2B5EF4-FFF2-40B4-BE49-F238E27FC236}">
                <a16:creationId xmlns:a16="http://schemas.microsoft.com/office/drawing/2014/main" id="{295FDB73-D872-193A-9366-2FA6BD1E28F4}"/>
              </a:ext>
            </a:extLst>
          </p:cNvPr>
          <p:cNvSpPr/>
          <p:nvPr/>
        </p:nvSpPr>
        <p:spPr>
          <a:xfrm rot="10800000">
            <a:off x="-76170" y="585271"/>
            <a:ext cx="382147" cy="441601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6" name="Google Shape;1981;p52">
            <a:extLst>
              <a:ext uri="{FF2B5EF4-FFF2-40B4-BE49-F238E27FC236}">
                <a16:creationId xmlns:a16="http://schemas.microsoft.com/office/drawing/2014/main" id="{F2EF7320-DD9E-8300-B568-732ABA88F95A}"/>
              </a:ext>
            </a:extLst>
          </p:cNvPr>
          <p:cNvSpPr/>
          <p:nvPr/>
        </p:nvSpPr>
        <p:spPr>
          <a:xfrm rot="10800000">
            <a:off x="-76181" y="1026848"/>
            <a:ext cx="382147" cy="443474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7" name="Google Shape;1982;p52">
            <a:extLst>
              <a:ext uri="{FF2B5EF4-FFF2-40B4-BE49-F238E27FC236}">
                <a16:creationId xmlns:a16="http://schemas.microsoft.com/office/drawing/2014/main" id="{241033C0-2F4B-DF9D-CD73-588D68586EC8}"/>
              </a:ext>
            </a:extLst>
          </p:cNvPr>
          <p:cNvSpPr/>
          <p:nvPr/>
        </p:nvSpPr>
        <p:spPr>
          <a:xfrm rot="10800000">
            <a:off x="305970" y="806984"/>
            <a:ext cx="760606" cy="663338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8" name="Google Shape;1983;p52">
            <a:extLst>
              <a:ext uri="{FF2B5EF4-FFF2-40B4-BE49-F238E27FC236}">
                <a16:creationId xmlns:a16="http://schemas.microsoft.com/office/drawing/2014/main" id="{1B22C90E-B77D-2FF3-B10B-BD21C416E6A8}"/>
              </a:ext>
            </a:extLst>
          </p:cNvPr>
          <p:cNvSpPr/>
          <p:nvPr/>
        </p:nvSpPr>
        <p:spPr>
          <a:xfrm rot="10800000">
            <a:off x="1448726" y="1690157"/>
            <a:ext cx="380296" cy="44161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9" name="Google Shape;1984;p52">
            <a:extLst>
              <a:ext uri="{FF2B5EF4-FFF2-40B4-BE49-F238E27FC236}">
                <a16:creationId xmlns:a16="http://schemas.microsoft.com/office/drawing/2014/main" id="{796B5067-196A-1016-50DD-E584C5BEE185}"/>
              </a:ext>
            </a:extLst>
          </p:cNvPr>
          <p:cNvSpPr/>
          <p:nvPr/>
        </p:nvSpPr>
        <p:spPr>
          <a:xfrm rot="10800000">
            <a:off x="1708246" y="1366147"/>
            <a:ext cx="178402" cy="206459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0" name="Google Shape;1985;p52">
            <a:extLst>
              <a:ext uri="{FF2B5EF4-FFF2-40B4-BE49-F238E27FC236}">
                <a16:creationId xmlns:a16="http://schemas.microsoft.com/office/drawing/2014/main" id="{2C529465-7E48-5BBB-8C21-708D654FDE19}"/>
              </a:ext>
            </a:extLst>
          </p:cNvPr>
          <p:cNvSpPr/>
          <p:nvPr/>
        </p:nvSpPr>
        <p:spPr>
          <a:xfrm rot="10800000">
            <a:off x="1711935" y="2027612"/>
            <a:ext cx="120778" cy="141196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1" name="Google Shape;1986;p52">
            <a:extLst>
              <a:ext uri="{FF2B5EF4-FFF2-40B4-BE49-F238E27FC236}">
                <a16:creationId xmlns:a16="http://schemas.microsoft.com/office/drawing/2014/main" id="{B457A84B-709E-A54F-1B8C-9254F5D8C323}"/>
              </a:ext>
            </a:extLst>
          </p:cNvPr>
          <p:cNvSpPr/>
          <p:nvPr/>
        </p:nvSpPr>
        <p:spPr>
          <a:xfrm rot="10800000">
            <a:off x="1066574" y="1248576"/>
            <a:ext cx="382157" cy="661477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2" name="Google Shape;1987;p52">
            <a:extLst>
              <a:ext uri="{FF2B5EF4-FFF2-40B4-BE49-F238E27FC236}">
                <a16:creationId xmlns:a16="http://schemas.microsoft.com/office/drawing/2014/main" id="{C28244CF-4AE0-C32E-6E87-8359F4DA7018}"/>
              </a:ext>
            </a:extLst>
          </p:cNvPr>
          <p:cNvSpPr/>
          <p:nvPr/>
        </p:nvSpPr>
        <p:spPr>
          <a:xfrm rot="10800000">
            <a:off x="1066584" y="1690157"/>
            <a:ext cx="382147" cy="44161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3" name="Google Shape;1988;p52">
            <a:extLst>
              <a:ext uri="{FF2B5EF4-FFF2-40B4-BE49-F238E27FC236}">
                <a16:creationId xmlns:a16="http://schemas.microsoft.com/office/drawing/2014/main" id="{BD025CD3-B0B2-CF49-64A5-7A55B70795FA}"/>
              </a:ext>
            </a:extLst>
          </p:cNvPr>
          <p:cNvSpPr/>
          <p:nvPr/>
        </p:nvSpPr>
        <p:spPr>
          <a:xfrm rot="10800000">
            <a:off x="1448726" y="365399"/>
            <a:ext cx="380296" cy="44161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4" name="Google Shape;1989;p52">
            <a:extLst>
              <a:ext uri="{FF2B5EF4-FFF2-40B4-BE49-F238E27FC236}">
                <a16:creationId xmlns:a16="http://schemas.microsoft.com/office/drawing/2014/main" id="{38D01AE4-25F9-FC28-3A15-08C423F995E1}"/>
              </a:ext>
            </a:extLst>
          </p:cNvPr>
          <p:cNvSpPr/>
          <p:nvPr/>
        </p:nvSpPr>
        <p:spPr>
          <a:xfrm rot="10800000">
            <a:off x="2069227" y="-76192"/>
            <a:ext cx="380310" cy="44161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5" name="Google Shape;1990;p52">
            <a:extLst>
              <a:ext uri="{FF2B5EF4-FFF2-40B4-BE49-F238E27FC236}">
                <a16:creationId xmlns:a16="http://schemas.microsoft.com/office/drawing/2014/main" id="{7655ED45-EECD-2BAE-0E34-5D0718A097E3}"/>
              </a:ext>
            </a:extLst>
          </p:cNvPr>
          <p:cNvSpPr/>
          <p:nvPr/>
        </p:nvSpPr>
        <p:spPr>
          <a:xfrm rot="10800000">
            <a:off x="1066574" y="-76182"/>
            <a:ext cx="382157" cy="883195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6" name="Google Shape;1991;p52">
            <a:extLst>
              <a:ext uri="{FF2B5EF4-FFF2-40B4-BE49-F238E27FC236}">
                <a16:creationId xmlns:a16="http://schemas.microsoft.com/office/drawing/2014/main" id="{099E771C-5567-0F6E-F9A5-AEEECEEA6DFB}"/>
              </a:ext>
            </a:extLst>
          </p:cNvPr>
          <p:cNvSpPr/>
          <p:nvPr/>
        </p:nvSpPr>
        <p:spPr>
          <a:xfrm rot="10800000">
            <a:off x="1066574" y="585281"/>
            <a:ext cx="382157" cy="441591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7" name="Google Shape;1992;p52">
            <a:extLst>
              <a:ext uri="{FF2B5EF4-FFF2-40B4-BE49-F238E27FC236}">
                <a16:creationId xmlns:a16="http://schemas.microsoft.com/office/drawing/2014/main" id="{61FC23EA-A1E9-2D56-C707-A1E2E8BA13FC}"/>
              </a:ext>
            </a:extLst>
          </p:cNvPr>
          <p:cNvSpPr/>
          <p:nvPr/>
        </p:nvSpPr>
        <p:spPr>
          <a:xfrm rot="10800000">
            <a:off x="686267" y="143670"/>
            <a:ext cx="382147" cy="883201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8" name="Google Shape;1993;p52">
            <a:extLst>
              <a:ext uri="{FF2B5EF4-FFF2-40B4-BE49-F238E27FC236}">
                <a16:creationId xmlns:a16="http://schemas.microsoft.com/office/drawing/2014/main" id="{87F9E2A9-C02A-54FE-8495-5EB7732452E2}"/>
              </a:ext>
            </a:extLst>
          </p:cNvPr>
          <p:cNvSpPr/>
          <p:nvPr/>
        </p:nvSpPr>
        <p:spPr>
          <a:xfrm rot="10800000">
            <a:off x="686287" y="806984"/>
            <a:ext cx="762444" cy="663338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02713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83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4261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447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697A8-76A5-BB41-8434-5628A8D29AE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158059" y="1331069"/>
            <a:ext cx="7764463" cy="4909231"/>
          </a:xfrm>
        </p:spPr>
        <p:txBody>
          <a:bodyPr/>
          <a:lstStyle>
            <a:lvl1pPr>
              <a:buFont typeface="Wingdings" pitchFamily="2" charset="2"/>
              <a:buChar char="l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 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E0270-4A2F-C841-B612-36461195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5DC96-A855-7D49-9379-0FC0E3ED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8296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CDF420-6CEF-7B4A-8696-F67E555B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A63D78-4142-1D4C-87F2-30A20E9B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284EBEF-95C2-BC4B-B713-34FB5850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232E5-EC7E-C245-9899-8B03BCB6E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0236" y="2701594"/>
            <a:ext cx="6921950" cy="1568371"/>
          </a:xfrm>
        </p:spPr>
        <p:txBody>
          <a:bodyPr anchor="ctr">
            <a:noAutofit/>
          </a:bodyPr>
          <a:lstStyle>
            <a:lvl1pPr algn="ctr">
              <a:defRPr sz="4400" b="1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249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小标题+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63782" y="164350"/>
            <a:ext cx="10063895" cy="892807"/>
          </a:xfrm>
        </p:spPr>
        <p:txBody>
          <a:bodyPr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518E3B-07A7-0243-9021-1BB553E0982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54877" y="1266118"/>
            <a:ext cx="5841124" cy="4990141"/>
          </a:xfrm>
        </p:spPr>
        <p:txBody>
          <a:bodyPr/>
          <a:lstStyle>
            <a:lvl1pPr marL="171450" indent="-171450">
              <a:buClr>
                <a:srgbClr val="C00000"/>
              </a:buClr>
              <a:buSzPct val="60000"/>
              <a:buFont typeface="Wingdings" pitchFamily="2" charset="2"/>
              <a:buChar char="n"/>
              <a:defRPr sz="3200" b="1" i="0" baseline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514350" indent="-171450">
              <a:buClr>
                <a:schemeClr val="accent6">
                  <a:lumMod val="75000"/>
                </a:schemeClr>
              </a:buClr>
              <a:buSzPct val="55000"/>
              <a:buFont typeface="Wingdings" pitchFamily="2" charset="2"/>
              <a:buChar char="v"/>
              <a:defRPr sz="2800" baseline="0">
                <a:latin typeface="SimSun" panose="02010600030101010101" pitchFamily="2" charset="-122"/>
                <a:ea typeface="SimSun" panose="02010600030101010101" pitchFamily="2" charset="-122"/>
              </a:defRPr>
            </a:lvl2pPr>
            <a:lvl3pPr marL="857250" indent="-171450">
              <a:buClr>
                <a:srgbClr val="0070C0"/>
              </a:buClr>
              <a:buSzPct val="50000"/>
              <a:buFont typeface="Wingdings" pitchFamily="2" charset="2"/>
              <a:buChar char="l"/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515C4EB-210A-C346-A764-F07765DB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62047" y="6465214"/>
            <a:ext cx="2743200" cy="365125"/>
          </a:xfrm>
        </p:spPr>
        <p:txBody>
          <a:bodyPr/>
          <a:lstStyle/>
          <a:p>
            <a:fld id="{9E106E21-F6C6-D44B-A60D-703A66529702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053DFB-B748-9249-B177-464E4CFD4F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4876" y="6465214"/>
            <a:ext cx="7144183" cy="365125"/>
          </a:xfrm>
        </p:spPr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9112424-DE16-6240-B718-B2B399CAC0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363145" y="6461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/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fld id="{12438CEF-EDDA-4DCE-9A5B-764076D13ABE}" type="slidenum">
              <a:rPr lang="en-US" altLang="zh-CN" sz="1400" smtClean="0">
                <a:solidFill>
                  <a:schemeClr val="bg1"/>
                </a:solidFill>
                <a:latin typeface="+mn-ea"/>
                <a:ea typeface="+mn-ea"/>
              </a:rPr>
              <a:pPr lvl="0"/>
              <a:t>‹#›</a:t>
            </a:fld>
            <a:endParaRPr lang="en-US" altLang="zh-CN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429CB264-8664-1E42-8420-916F2D5F4D29}"/>
              </a:ext>
            </a:extLst>
          </p:cNvPr>
          <p:cNvCxnSpPr>
            <a:cxnSpLocks/>
          </p:cNvCxnSpPr>
          <p:nvPr userDrawn="1"/>
        </p:nvCxnSpPr>
        <p:spPr>
          <a:xfrm>
            <a:off x="2543175" y="6508750"/>
            <a:ext cx="7394575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3E095B1-0443-A046-9E27-0CA9DE2DD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2140" y="129573"/>
            <a:ext cx="3126213" cy="9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9305E5-AB84-A8A7-C0AF-B84737AF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FF395A-656D-2540-9C95-F1639C4C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4FCA85-A0BD-950F-54BF-939C4856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54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0DB25B3-7315-7541-B094-8C5E3AD3E2D5}"/>
              </a:ext>
            </a:extLst>
          </p:cNvPr>
          <p:cNvSpPr/>
          <p:nvPr/>
        </p:nvSpPr>
        <p:spPr>
          <a:xfrm>
            <a:off x="0" y="2465300"/>
            <a:ext cx="12190413" cy="1896085"/>
          </a:xfrm>
          <a:prstGeom prst="rect">
            <a:avLst/>
          </a:prstGeom>
          <a:solidFill>
            <a:srgbClr val="022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2384137"/>
            <a:ext cx="10515599" cy="2178338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单击此处小编辑母版标题样式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DB25B3-7315-7541-B094-8C5E3AD3E2D5}"/>
              </a:ext>
            </a:extLst>
          </p:cNvPr>
          <p:cNvSpPr/>
          <p:nvPr/>
        </p:nvSpPr>
        <p:spPr>
          <a:xfrm>
            <a:off x="20048" y="2248678"/>
            <a:ext cx="12168000" cy="119528"/>
          </a:xfrm>
          <a:prstGeom prst="rect">
            <a:avLst/>
          </a:prstGeom>
          <a:solidFill>
            <a:srgbClr val="022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DB25B3-7315-7541-B094-8C5E3AD3E2D5}"/>
              </a:ext>
            </a:extLst>
          </p:cNvPr>
          <p:cNvSpPr/>
          <p:nvPr/>
        </p:nvSpPr>
        <p:spPr>
          <a:xfrm>
            <a:off x="-20054" y="4434418"/>
            <a:ext cx="12204000" cy="119528"/>
          </a:xfrm>
          <a:prstGeom prst="rect">
            <a:avLst/>
          </a:prstGeom>
          <a:solidFill>
            <a:srgbClr val="022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13" name="等腰三角形 5">
            <a:extLst>
              <a:ext uri="{FF2B5EF4-FFF2-40B4-BE49-F238E27FC236}">
                <a16:creationId xmlns:a16="http://schemas.microsoft.com/office/drawing/2014/main" id="{A9EC0997-1116-CA47-BC10-F8D4AF184155}"/>
              </a:ext>
            </a:extLst>
          </p:cNvPr>
          <p:cNvSpPr/>
          <p:nvPr/>
        </p:nvSpPr>
        <p:spPr>
          <a:xfrm rot="7791367">
            <a:off x="9588953" y="1705695"/>
            <a:ext cx="266700" cy="230188"/>
          </a:xfrm>
          <a:prstGeom prst="triangl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4" name="等腰三角形 6">
            <a:extLst>
              <a:ext uri="{FF2B5EF4-FFF2-40B4-BE49-F238E27FC236}">
                <a16:creationId xmlns:a16="http://schemas.microsoft.com/office/drawing/2014/main" id="{C6C53B9C-034E-934A-BF2F-3C68D508BF2F}"/>
              </a:ext>
            </a:extLst>
          </p:cNvPr>
          <p:cNvSpPr/>
          <p:nvPr/>
        </p:nvSpPr>
        <p:spPr>
          <a:xfrm rot="14127853">
            <a:off x="9711906" y="2266862"/>
            <a:ext cx="396875" cy="342900"/>
          </a:xfrm>
          <a:prstGeom prst="triangl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7">
            <a:extLst>
              <a:ext uri="{FF2B5EF4-FFF2-40B4-BE49-F238E27FC236}">
                <a16:creationId xmlns:a16="http://schemas.microsoft.com/office/drawing/2014/main" id="{A6A27AA1-0962-7F4B-9EF5-58391314CABD}"/>
              </a:ext>
            </a:extLst>
          </p:cNvPr>
          <p:cNvSpPr/>
          <p:nvPr/>
        </p:nvSpPr>
        <p:spPr>
          <a:xfrm rot="19929671">
            <a:off x="9271022" y="1056410"/>
            <a:ext cx="266700" cy="230187"/>
          </a:xfrm>
          <a:prstGeom prst="triangl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6" name="等腰三角形 8">
            <a:extLst>
              <a:ext uri="{FF2B5EF4-FFF2-40B4-BE49-F238E27FC236}">
                <a16:creationId xmlns:a16="http://schemas.microsoft.com/office/drawing/2014/main" id="{E4CBA0E2-BF0D-404A-ADBE-00057C6006E3}"/>
              </a:ext>
            </a:extLst>
          </p:cNvPr>
          <p:cNvSpPr/>
          <p:nvPr/>
        </p:nvSpPr>
        <p:spPr>
          <a:xfrm rot="11470438">
            <a:off x="10691634" y="2397872"/>
            <a:ext cx="944562" cy="815975"/>
          </a:xfrm>
          <a:prstGeom prst="triangl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7" name="等腰三角形 9">
            <a:extLst>
              <a:ext uri="{FF2B5EF4-FFF2-40B4-BE49-F238E27FC236}">
                <a16:creationId xmlns:a16="http://schemas.microsoft.com/office/drawing/2014/main" id="{A6545EE2-77A8-2A40-9617-8AF87CCCFF19}"/>
              </a:ext>
            </a:extLst>
          </p:cNvPr>
          <p:cNvSpPr/>
          <p:nvPr/>
        </p:nvSpPr>
        <p:spPr>
          <a:xfrm rot="11470438">
            <a:off x="10579858" y="2380507"/>
            <a:ext cx="1176338" cy="1014412"/>
          </a:xfrm>
          <a:prstGeom prst="triangle">
            <a:avLst/>
          </a:prstGeom>
          <a:solidFill>
            <a:srgbClr val="FFC000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7DEF866-ACF4-104D-9551-B1EA37C6847B}"/>
              </a:ext>
            </a:extLst>
          </p:cNvPr>
          <p:cNvSpPr/>
          <p:nvPr/>
        </p:nvSpPr>
        <p:spPr>
          <a:xfrm rot="7668597">
            <a:off x="11880671" y="2900101"/>
            <a:ext cx="114300" cy="115887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FB4DBB0-D86D-B645-9B52-12F65E0708C5}"/>
              </a:ext>
            </a:extLst>
          </p:cNvPr>
          <p:cNvSpPr/>
          <p:nvPr/>
        </p:nvSpPr>
        <p:spPr>
          <a:xfrm rot="7668597">
            <a:off x="10791646" y="3205909"/>
            <a:ext cx="115888" cy="115888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E8116A7-B607-A940-8DBC-DEF94B65F0F8}"/>
              </a:ext>
            </a:extLst>
          </p:cNvPr>
          <p:cNvSpPr/>
          <p:nvPr/>
        </p:nvSpPr>
        <p:spPr>
          <a:xfrm rot="7668597">
            <a:off x="10909121" y="2042273"/>
            <a:ext cx="114300" cy="115887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1" name="等腰三角形 13">
            <a:extLst>
              <a:ext uri="{FF2B5EF4-FFF2-40B4-BE49-F238E27FC236}">
                <a16:creationId xmlns:a16="http://schemas.microsoft.com/office/drawing/2014/main" id="{34074585-58D6-464A-B401-133DA9710CCF}"/>
              </a:ext>
            </a:extLst>
          </p:cNvPr>
          <p:cNvSpPr/>
          <p:nvPr/>
        </p:nvSpPr>
        <p:spPr>
          <a:xfrm rot="16768494">
            <a:off x="8695985" y="1414391"/>
            <a:ext cx="127000" cy="109537"/>
          </a:xfrm>
          <a:prstGeom prst="triangl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710D2D98-145A-0644-B3B4-6D52F08C9A89}"/>
              </a:ext>
            </a:extLst>
          </p:cNvPr>
          <p:cNvSpPr/>
          <p:nvPr/>
        </p:nvSpPr>
        <p:spPr>
          <a:xfrm rot="7306798">
            <a:off x="9053967" y="1565995"/>
            <a:ext cx="128587" cy="109538"/>
          </a:xfrm>
          <a:prstGeom prst="triangl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799" kern="0">
              <a:solidFill>
                <a:srgbClr val="FFC20F"/>
              </a:solidFill>
              <a:latin typeface="Calibri"/>
              <a:ea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59759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00.paixin.com/thumbs/1681248/26985641/staff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55376" y="1825625"/>
            <a:ext cx="7898423" cy="4351338"/>
          </a:xfrm>
          <a:ln>
            <a:noFill/>
          </a:ln>
        </p:spPr>
        <p:txBody>
          <a:bodyPr/>
          <a:lstStyle>
            <a:lvl1pPr marL="514350" indent="-514350">
              <a:buClr>
                <a:srgbClr val="FF0000"/>
              </a:buClr>
              <a:buFont typeface="+mj-lt"/>
              <a:buAutoNum type="arabicPeriod"/>
              <a:defRPr b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5799" y="809962"/>
            <a:ext cx="2294792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5798" y="1835732"/>
            <a:ext cx="229479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0386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lang="zh-CN" altLang="en-US" sz="3600" dirty="0">
              <a:solidFill>
                <a:srgbClr val="20386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F90C6B-FDE9-60F3-AC3A-D1BEC3BC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C481208-B335-E1BF-3C0C-2C343964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03D0814-FB84-E554-6491-A1590926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383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07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77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07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10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96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42736" y="165101"/>
            <a:ext cx="10311063" cy="1024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52550"/>
            <a:ext cx="10515600" cy="482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数据 3">
            <a:extLst>
              <a:ext uri="{FF2B5EF4-FFF2-40B4-BE49-F238E27FC236}">
                <a16:creationId xmlns:a16="http://schemas.microsoft.com/office/drawing/2014/main" id="{E16CAD4B-2C74-1C32-924B-F85590E133D2}"/>
              </a:ext>
            </a:extLst>
          </p:cNvPr>
          <p:cNvSpPr/>
          <p:nvPr/>
        </p:nvSpPr>
        <p:spPr>
          <a:xfrm>
            <a:off x="561474" y="395614"/>
            <a:ext cx="468000" cy="563742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99"/>
          </a:p>
        </p:txBody>
      </p:sp>
      <p:sp>
        <p:nvSpPr>
          <p:cNvPr id="9" name="数据 4">
            <a:extLst>
              <a:ext uri="{FF2B5EF4-FFF2-40B4-BE49-F238E27FC236}">
                <a16:creationId xmlns:a16="http://schemas.microsoft.com/office/drawing/2014/main" id="{ADA56ED2-B73B-E402-2E01-C78E2D27A79C}"/>
              </a:ext>
            </a:extLst>
          </p:cNvPr>
          <p:cNvSpPr/>
          <p:nvPr/>
        </p:nvSpPr>
        <p:spPr>
          <a:xfrm>
            <a:off x="192504" y="395614"/>
            <a:ext cx="468000" cy="563742"/>
          </a:xfrm>
          <a:prstGeom prst="flowChartInputOut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99"/>
          </a:p>
        </p:txBody>
      </p:sp>
      <p:sp>
        <p:nvSpPr>
          <p:cNvPr id="10" name="矩形 9"/>
          <p:cNvSpPr/>
          <p:nvPr/>
        </p:nvSpPr>
        <p:spPr>
          <a:xfrm>
            <a:off x="1" y="6421854"/>
            <a:ext cx="12192000" cy="4320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83756" y="64685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092383A-CACA-C442-BF40-62F509BA2C22}" type="datetimeFigureOut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2542" y="64681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681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9ED9A3-7EEE-5F40-B508-2DBB994EF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199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3" r:id="rId14"/>
    <p:sldLayoutId id="214748370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://www.python.org/download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://www.python.org/download/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467CE-6CB7-F347-9A63-74D084815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编程基础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1C1457-3AF3-7661-63DD-D79408846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开发环境安装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万永权</a:t>
            </a:r>
          </a:p>
        </p:txBody>
      </p:sp>
    </p:spTree>
    <p:extLst>
      <p:ext uri="{BB962C8B-B14F-4D97-AF65-F5344CB8AC3E}">
        <p14:creationId xmlns:p14="http://schemas.microsoft.com/office/powerpoint/2010/main" val="272358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72BCEE90-EB48-F94B-B145-1350DC83BCBE}"/>
              </a:ext>
            </a:extLst>
          </p:cNvPr>
          <p:cNvSpPr txBox="1"/>
          <p:nvPr/>
        </p:nvSpPr>
        <p:spPr>
          <a:xfrm>
            <a:off x="2494665" y="262937"/>
            <a:ext cx="596353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kumimoji="0" lang="zh-CN" altLang="en-US" sz="4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10" name="矩形 1">
            <a:extLst>
              <a:ext uri="{FF2B5EF4-FFF2-40B4-BE49-F238E27FC236}">
                <a16:creationId xmlns:a16="http://schemas.microsoft.com/office/drawing/2014/main" id="{BF771144-E948-C24C-8CF6-41EB0803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1158875"/>
            <a:ext cx="107442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如果我们希望安装其他版本的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，只需要访问网站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http://www.python.org/download/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，下载最新版本的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dmg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文件，双击按照提示完成安装即可。</a:t>
            </a:r>
            <a:endParaRPr lang="zh-CN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011" name="图片 4">
            <a:extLst>
              <a:ext uri="{FF2B5EF4-FFF2-40B4-BE49-F238E27FC236}">
                <a16:creationId xmlns:a16="http://schemas.microsoft.com/office/drawing/2014/main" id="{E4067D81-B88D-9840-B8CB-4823B03D3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3556000"/>
            <a:ext cx="9385300" cy="2720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5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01D74244-C745-9E4B-A037-F11FBC994D08}"/>
              </a:ext>
            </a:extLst>
          </p:cNvPr>
          <p:cNvSpPr txBox="1"/>
          <p:nvPr/>
        </p:nvSpPr>
        <p:spPr>
          <a:xfrm>
            <a:off x="2494666" y="262937"/>
            <a:ext cx="55571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的下载安装</a:t>
            </a:r>
          </a:p>
        </p:txBody>
      </p:sp>
      <p:sp>
        <p:nvSpPr>
          <p:cNvPr id="50178" name="矩形 1">
            <a:extLst>
              <a:ext uri="{FF2B5EF4-FFF2-40B4-BE49-F238E27FC236}">
                <a16:creationId xmlns:a16="http://schemas.microsoft.com/office/drawing/2014/main" id="{4DBA005D-DC1C-A842-8D08-DC3A5DDA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93813"/>
            <a:ext cx="1071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）访问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官方进入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的下载页面。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9" name="图片 4">
            <a:extLst>
              <a:ext uri="{FF2B5EF4-FFF2-40B4-BE49-F238E27FC236}">
                <a16:creationId xmlns:a16="http://schemas.microsoft.com/office/drawing/2014/main" id="{71A33F34-3210-5147-8E5D-577D343B2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120900"/>
            <a:ext cx="6896100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86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F32862E7-28B0-3941-B673-2CD22058F720}"/>
              </a:ext>
            </a:extLst>
          </p:cNvPr>
          <p:cNvSpPr txBox="1"/>
          <p:nvPr/>
        </p:nvSpPr>
        <p:spPr>
          <a:xfrm>
            <a:off x="2494666" y="262937"/>
            <a:ext cx="55571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的下载安装</a:t>
            </a:r>
          </a:p>
        </p:txBody>
      </p:sp>
      <p:sp>
        <p:nvSpPr>
          <p:cNvPr id="51202" name="矩形 1">
            <a:extLst>
              <a:ext uri="{FF2B5EF4-FFF2-40B4-BE49-F238E27FC236}">
                <a16:creationId xmlns:a16="http://schemas.microsoft.com/office/drawing/2014/main" id="{B5501A5C-8EB5-1C4A-B191-5622FEC27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319213"/>
            <a:ext cx="1071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）双击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下载文件，开始安装。</a:t>
            </a:r>
          </a:p>
        </p:txBody>
      </p:sp>
      <p:pic>
        <p:nvPicPr>
          <p:cNvPr id="51203" name="图片 3">
            <a:extLst>
              <a:ext uri="{FF2B5EF4-FFF2-40B4-BE49-F238E27FC236}">
                <a16:creationId xmlns:a16="http://schemas.microsoft.com/office/drawing/2014/main" id="{AC72D2F1-418B-D14F-A9BE-D1A147F1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082800"/>
            <a:ext cx="26797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图片 5">
            <a:extLst>
              <a:ext uri="{FF2B5EF4-FFF2-40B4-BE49-F238E27FC236}">
                <a16:creationId xmlns:a16="http://schemas.microsoft.com/office/drawing/2014/main" id="{4164826B-74F2-C347-9678-D28A00CB1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4381500"/>
            <a:ext cx="2700338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1243C36-D071-B149-BD26-9874B3A3A16F}"/>
              </a:ext>
            </a:extLst>
          </p:cNvPr>
          <p:cNvCxnSpPr/>
          <p:nvPr/>
        </p:nvCxnSpPr>
        <p:spPr>
          <a:xfrm flipH="1">
            <a:off x="3378200" y="4038600"/>
            <a:ext cx="152400" cy="20828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6" name="图片 12">
            <a:extLst>
              <a:ext uri="{FF2B5EF4-FFF2-40B4-BE49-F238E27FC236}">
                <a16:creationId xmlns:a16="http://schemas.microsoft.com/office/drawing/2014/main" id="{B27E8724-011F-0444-9C39-8EA4B4069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4419600"/>
            <a:ext cx="2603500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D471DB8-0573-1C40-B668-8E12879A9940}"/>
              </a:ext>
            </a:extLst>
          </p:cNvPr>
          <p:cNvCxnSpPr/>
          <p:nvPr/>
        </p:nvCxnSpPr>
        <p:spPr>
          <a:xfrm flipV="1">
            <a:off x="3530600" y="6121400"/>
            <a:ext cx="2921000" cy="101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8" name="图片 27">
            <a:extLst>
              <a:ext uri="{FF2B5EF4-FFF2-40B4-BE49-F238E27FC236}">
                <a16:creationId xmlns:a16="http://schemas.microsoft.com/office/drawing/2014/main" id="{BB3AF1BC-6595-2442-964D-306C50696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2057400"/>
            <a:ext cx="2728912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7766EFF-8F80-DD4D-B305-338976FA093E}"/>
              </a:ext>
            </a:extLst>
          </p:cNvPr>
          <p:cNvCxnSpPr/>
          <p:nvPr/>
        </p:nvCxnSpPr>
        <p:spPr>
          <a:xfrm flipH="1" flipV="1">
            <a:off x="6578600" y="4064000"/>
            <a:ext cx="76200" cy="2184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10" name="图片 38">
            <a:extLst>
              <a:ext uri="{FF2B5EF4-FFF2-40B4-BE49-F238E27FC236}">
                <a16:creationId xmlns:a16="http://schemas.microsoft.com/office/drawing/2014/main" id="{FFD2B79C-AB71-8E4C-80F8-CDB746CFE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0" y="2032000"/>
            <a:ext cx="28067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2319FD2-A231-F445-A2E8-3A195A97297E}"/>
              </a:ext>
            </a:extLst>
          </p:cNvPr>
          <p:cNvCxnSpPr/>
          <p:nvPr/>
        </p:nvCxnSpPr>
        <p:spPr>
          <a:xfrm>
            <a:off x="6654800" y="3860800"/>
            <a:ext cx="3098800" cy="101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12" name="图片 42">
            <a:extLst>
              <a:ext uri="{FF2B5EF4-FFF2-40B4-BE49-F238E27FC236}">
                <a16:creationId xmlns:a16="http://schemas.microsoft.com/office/drawing/2014/main" id="{529BF7E3-D9B2-714E-B292-1B90C59EE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4416425"/>
            <a:ext cx="27559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1D074177-0F1C-9743-91F3-51D6D313671B}"/>
              </a:ext>
            </a:extLst>
          </p:cNvPr>
          <p:cNvCxnSpPr/>
          <p:nvPr/>
        </p:nvCxnSpPr>
        <p:spPr>
          <a:xfrm>
            <a:off x="9728200" y="4140200"/>
            <a:ext cx="76200" cy="205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25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0BD34333-40FF-E545-82FA-43A5BE874083}"/>
              </a:ext>
            </a:extLst>
          </p:cNvPr>
          <p:cNvSpPr txBox="1"/>
          <p:nvPr/>
        </p:nvSpPr>
        <p:spPr>
          <a:xfrm>
            <a:off x="2494666" y="262937"/>
            <a:ext cx="55571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</a:p>
        </p:txBody>
      </p:sp>
      <p:pic>
        <p:nvPicPr>
          <p:cNvPr id="53250" name="图片 10">
            <a:extLst>
              <a:ext uri="{FF2B5EF4-FFF2-40B4-BE49-F238E27FC236}">
                <a16:creationId xmlns:a16="http://schemas.microsoft.com/office/drawing/2014/main" id="{7166D125-EC9F-3F49-830A-1122C5CB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095500"/>
            <a:ext cx="35433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图片 11">
            <a:extLst>
              <a:ext uri="{FF2B5EF4-FFF2-40B4-BE49-F238E27FC236}">
                <a16:creationId xmlns:a16="http://schemas.microsoft.com/office/drawing/2014/main" id="{E7D74890-EC63-814B-BB74-087B1C893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2057400"/>
            <a:ext cx="31877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图片 12">
            <a:extLst>
              <a:ext uri="{FF2B5EF4-FFF2-40B4-BE49-F238E27FC236}">
                <a16:creationId xmlns:a16="http://schemas.microsoft.com/office/drawing/2014/main" id="{44F589A4-CDA1-EB49-BC53-D603BB899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5016500"/>
            <a:ext cx="5676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图片 13">
            <a:extLst>
              <a:ext uri="{FF2B5EF4-FFF2-40B4-BE49-F238E27FC236}">
                <a16:creationId xmlns:a16="http://schemas.microsoft.com/office/drawing/2014/main" id="{8D57163F-58B5-6A47-B486-2FD673261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870200"/>
            <a:ext cx="5445125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0EC50F2-5D97-D545-8C5B-3CC0CB82BC0D}"/>
              </a:ext>
            </a:extLst>
          </p:cNvPr>
          <p:cNvCxnSpPr/>
          <p:nvPr/>
        </p:nvCxnSpPr>
        <p:spPr>
          <a:xfrm flipV="1">
            <a:off x="2997200" y="3429000"/>
            <a:ext cx="2082800" cy="10922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79623AD-7755-5641-8CAB-2454C22A68A4}"/>
              </a:ext>
            </a:extLst>
          </p:cNvPr>
          <p:cNvCxnSpPr/>
          <p:nvPr/>
        </p:nvCxnSpPr>
        <p:spPr>
          <a:xfrm flipH="1">
            <a:off x="3403600" y="4673600"/>
            <a:ext cx="2768600" cy="11430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256" name="矩形 20">
            <a:extLst>
              <a:ext uri="{FF2B5EF4-FFF2-40B4-BE49-F238E27FC236}">
                <a16:creationId xmlns:a16="http://schemas.microsoft.com/office/drawing/2014/main" id="{7749FFBB-0DB0-FE4E-8DA9-025572805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85875"/>
            <a:ext cx="10261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的安装后，就可以打开并使用</a:t>
            </a:r>
            <a:r>
              <a:rPr lang="en-US" altLang="zh-CN"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了。</a:t>
            </a:r>
            <a:r>
              <a:rPr lang="zh-CN" altLang="zh-CN"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60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1E374C3-B291-3C41-9C9E-694D614A29E8}"/>
              </a:ext>
            </a:extLst>
          </p:cNvPr>
          <p:cNvSpPr txBox="1"/>
          <p:nvPr/>
        </p:nvSpPr>
        <p:spPr>
          <a:xfrm>
            <a:off x="2494666" y="262937"/>
            <a:ext cx="55571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</a:p>
        </p:txBody>
      </p:sp>
      <p:pic>
        <p:nvPicPr>
          <p:cNvPr id="54274" name="图片 1">
            <a:extLst>
              <a:ext uri="{FF2B5EF4-FFF2-40B4-BE49-F238E27FC236}">
                <a16:creationId xmlns:a16="http://schemas.microsoft.com/office/drawing/2014/main" id="{44E63D1D-3E06-5F40-BD96-C7F867F24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628900"/>
            <a:ext cx="357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图片 3">
            <a:extLst>
              <a:ext uri="{FF2B5EF4-FFF2-40B4-BE49-F238E27FC236}">
                <a16:creationId xmlns:a16="http://schemas.microsoft.com/office/drawing/2014/main" id="{ACFF724D-3668-BC4D-8D2B-86009BEBD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2628900"/>
            <a:ext cx="36068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7EE359A-8F31-E741-AEE8-05866C067EEE}"/>
              </a:ext>
            </a:extLst>
          </p:cNvPr>
          <p:cNvCxnSpPr/>
          <p:nvPr/>
        </p:nvCxnSpPr>
        <p:spPr>
          <a:xfrm flipV="1">
            <a:off x="2743200" y="3022600"/>
            <a:ext cx="3632200" cy="9144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277" name="图片 23">
            <a:extLst>
              <a:ext uri="{FF2B5EF4-FFF2-40B4-BE49-F238E27FC236}">
                <a16:creationId xmlns:a16="http://schemas.microsoft.com/office/drawing/2014/main" id="{C1B0D331-CE16-C94C-A6F7-980E8DE29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2628900"/>
            <a:ext cx="3792537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8D7FC70-A8D5-C84C-9D56-19D932DD6FD0}"/>
              </a:ext>
            </a:extLst>
          </p:cNvPr>
          <p:cNvCxnSpPr/>
          <p:nvPr/>
        </p:nvCxnSpPr>
        <p:spPr>
          <a:xfrm flipV="1">
            <a:off x="7569200" y="3251200"/>
            <a:ext cx="1371600" cy="16764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79" name="矩形 28">
            <a:extLst>
              <a:ext uri="{FF2B5EF4-FFF2-40B4-BE49-F238E27FC236}">
                <a16:creationId xmlns:a16="http://schemas.microsoft.com/office/drawing/2014/main" id="{66650DB4-08DD-F642-8BD6-94A4F6D55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616075"/>
            <a:ext cx="485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创建项目</a:t>
            </a:r>
          </a:p>
        </p:txBody>
      </p:sp>
    </p:spTree>
    <p:extLst>
      <p:ext uri="{BB962C8B-B14F-4D97-AF65-F5344CB8AC3E}">
        <p14:creationId xmlns:p14="http://schemas.microsoft.com/office/powerpoint/2010/main" val="243056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8AFE0B1D-15D2-7C4E-AA22-1B6781D1C988}"/>
              </a:ext>
            </a:extLst>
          </p:cNvPr>
          <p:cNvSpPr txBox="1"/>
          <p:nvPr/>
        </p:nvSpPr>
        <p:spPr>
          <a:xfrm>
            <a:off x="2418466" y="262937"/>
            <a:ext cx="55571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</a:p>
        </p:txBody>
      </p:sp>
      <p:sp>
        <p:nvSpPr>
          <p:cNvPr id="55298" name="矩形 28">
            <a:extLst>
              <a:ext uri="{FF2B5EF4-FFF2-40B4-BE49-F238E27FC236}">
                <a16:creationId xmlns:a16="http://schemas.microsoft.com/office/drawing/2014/main" id="{179BEF09-A539-0248-A5F0-07555D43B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539875"/>
            <a:ext cx="485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</a:t>
            </a:r>
            <a:r>
              <a:rPr lang="en-US" altLang="zh-CN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pic>
        <p:nvPicPr>
          <p:cNvPr id="55299" name="图片 4">
            <a:extLst>
              <a:ext uri="{FF2B5EF4-FFF2-40B4-BE49-F238E27FC236}">
                <a16:creationId xmlns:a16="http://schemas.microsoft.com/office/drawing/2014/main" id="{055CC1F9-B2DD-304F-812F-02E4D88E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501900"/>
            <a:ext cx="5627688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图片 5">
            <a:extLst>
              <a:ext uri="{FF2B5EF4-FFF2-40B4-BE49-F238E27FC236}">
                <a16:creationId xmlns:a16="http://schemas.microsoft.com/office/drawing/2014/main" id="{BED1789F-5752-E642-97CE-FE34402E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1676400"/>
            <a:ext cx="3797300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2C88CEC-BF50-5940-B6EB-8D09E84C2170}"/>
              </a:ext>
            </a:extLst>
          </p:cNvPr>
          <p:cNvCxnSpPr/>
          <p:nvPr/>
        </p:nvCxnSpPr>
        <p:spPr>
          <a:xfrm flipV="1">
            <a:off x="3581400" y="2286000"/>
            <a:ext cx="3759200" cy="13462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302" name="图片 9">
            <a:extLst>
              <a:ext uri="{FF2B5EF4-FFF2-40B4-BE49-F238E27FC236}">
                <a16:creationId xmlns:a16="http://schemas.microsoft.com/office/drawing/2014/main" id="{205EC107-93E3-A146-B867-EFBDAACD6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3492500"/>
            <a:ext cx="41021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3372029-BA20-3F4F-BAF4-1F033968AAFC}"/>
              </a:ext>
            </a:extLst>
          </p:cNvPr>
          <p:cNvCxnSpPr/>
          <p:nvPr/>
        </p:nvCxnSpPr>
        <p:spPr>
          <a:xfrm flipH="1">
            <a:off x="7645400" y="3022600"/>
            <a:ext cx="1295400" cy="109220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1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数据科学计算平台</a:t>
            </a:r>
            <a:r>
              <a:rPr lang="en-US" altLang="zh-CN" b="1" dirty="0"/>
              <a:t>—Anaconda</a:t>
            </a:r>
            <a:endParaRPr lang="zh-CN" altLang="en-US" b="1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1F4793-796F-D94D-BF8C-2112FA11D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AC4B-22E8-424C-ABE1-C1BC48215973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BD6B0-76F7-4942-8BD6-FCF18CBA2D80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101881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数据科学计算平台</a:t>
            </a:r>
            <a:r>
              <a:rPr lang="en-US" altLang="zh-CN" dirty="0"/>
              <a:t>——Anaconda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8D740B-2942-175D-EAF3-5A2ED4F2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800" dirty="0">
                <a:latin typeface="+mj-ea"/>
                <a:ea typeface="+mj-ea"/>
              </a:rPr>
              <a:t>Anaconda</a:t>
            </a:r>
            <a:r>
              <a:rPr kumimoji="1" lang="zh-CN" altLang="en-US" sz="2800" dirty="0">
                <a:latin typeface="+mj-ea"/>
                <a:ea typeface="+mj-ea"/>
              </a:rPr>
              <a:t>是一个集成的</a:t>
            </a:r>
            <a:r>
              <a:rPr kumimoji="1" lang="en-US" altLang="zh-CN" sz="2800" dirty="0">
                <a:latin typeface="+mj-ea"/>
                <a:ea typeface="+mj-ea"/>
              </a:rPr>
              <a:t>Python</a:t>
            </a:r>
            <a:r>
              <a:rPr kumimoji="1" lang="zh-CN" altLang="en-US" sz="2800" dirty="0">
                <a:latin typeface="+mj-ea"/>
                <a:ea typeface="+mj-ea"/>
              </a:rPr>
              <a:t>数据科学环境，简单的说，</a:t>
            </a:r>
            <a:r>
              <a:rPr kumimoji="1" lang="en-US" altLang="zh-CN" sz="2800" dirty="0">
                <a:latin typeface="+mj-ea"/>
                <a:ea typeface="+mj-ea"/>
              </a:rPr>
              <a:t>Anaconda</a:t>
            </a:r>
            <a:r>
              <a:rPr kumimoji="1" lang="zh-CN" altLang="en-US" sz="2800" dirty="0">
                <a:latin typeface="+mj-ea"/>
                <a:ea typeface="+mj-ea"/>
              </a:rPr>
              <a:t>除了有</a:t>
            </a:r>
            <a:r>
              <a:rPr kumimoji="1" lang="en-US" altLang="zh-CN" sz="2800" dirty="0">
                <a:latin typeface="+mj-ea"/>
                <a:ea typeface="+mj-ea"/>
              </a:rPr>
              <a:t>Python</a:t>
            </a:r>
            <a:r>
              <a:rPr kumimoji="1" lang="zh-CN" altLang="en-US" sz="2800" dirty="0">
                <a:latin typeface="+mj-ea"/>
                <a:ea typeface="+mj-ea"/>
              </a:rPr>
              <a:t>外，还安装了</a:t>
            </a:r>
            <a:r>
              <a:rPr kumimoji="1" lang="en-US" altLang="zh-CN" sz="2800" dirty="0">
                <a:latin typeface="+mj-ea"/>
                <a:ea typeface="+mj-ea"/>
              </a:rPr>
              <a:t>180</a:t>
            </a:r>
            <a:r>
              <a:rPr kumimoji="1" lang="zh-CN" altLang="en-US" sz="2800" dirty="0">
                <a:latin typeface="+mj-ea"/>
                <a:ea typeface="+mj-ea"/>
              </a:rPr>
              <a:t>多个用于数据分析的第三方库，</a:t>
            </a:r>
            <a:r>
              <a:rPr lang="zh-CN" altLang="zh-CN" sz="2800" dirty="0"/>
              <a:t>囊括了数据分析常用的</a:t>
            </a:r>
            <a:r>
              <a:rPr lang="en-US" altLang="zh-CN" sz="2800" dirty="0"/>
              <a:t>NumPy</a:t>
            </a:r>
            <a:r>
              <a:rPr lang="zh-CN" altLang="zh-CN" sz="2800" dirty="0"/>
              <a:t>、</a:t>
            </a:r>
            <a:r>
              <a:rPr lang="en-US" altLang="zh-CN" sz="2800" dirty="0"/>
              <a:t>SciPy</a:t>
            </a:r>
            <a:r>
              <a:rPr lang="zh-CN" altLang="zh-CN" sz="2800" dirty="0"/>
              <a:t>、</a:t>
            </a:r>
            <a:r>
              <a:rPr lang="en-US" altLang="zh-CN" sz="2800" dirty="0"/>
              <a:t>Matplotlib</a:t>
            </a:r>
            <a:r>
              <a:rPr lang="zh-CN" altLang="zh-CN" sz="2800" dirty="0"/>
              <a:t>、</a:t>
            </a:r>
            <a:r>
              <a:rPr lang="en-US" altLang="zh-CN" sz="2800" dirty="0"/>
              <a:t>Scikit-learn</a:t>
            </a:r>
            <a:r>
              <a:rPr lang="zh-CN" altLang="zh-CN" sz="2800" dirty="0"/>
              <a:t>、</a:t>
            </a:r>
            <a:r>
              <a:rPr lang="en-US" altLang="zh-CN" sz="2800" dirty="0"/>
              <a:t>Pandas</a:t>
            </a:r>
            <a:r>
              <a:rPr lang="zh-CN" altLang="zh-CN" sz="2800" dirty="0"/>
              <a:t>和</a:t>
            </a:r>
            <a:r>
              <a:rPr lang="en-US" altLang="zh-CN" sz="2800" dirty="0" err="1"/>
              <a:t>IPython</a:t>
            </a:r>
            <a:r>
              <a:rPr lang="zh-CN" altLang="zh-CN" sz="2800" dirty="0"/>
              <a:t>库。</a:t>
            </a:r>
            <a:endParaRPr lang="en-US" altLang="zh-CN" sz="2800" dirty="0"/>
          </a:p>
          <a:p>
            <a:pPr indent="-330200" algn="just">
              <a:lnSpc>
                <a:spcPct val="120000"/>
              </a:lnSpc>
            </a:pPr>
            <a:r>
              <a:rPr lang="zh-CN" altLang="zh-CN" sz="2800" dirty="0"/>
              <a:t>使用</a:t>
            </a:r>
            <a:r>
              <a:rPr lang="en-US" altLang="zh-CN" sz="2800" dirty="0"/>
              <a:t>Anaconda</a:t>
            </a:r>
            <a:r>
              <a:rPr lang="zh-CN" altLang="zh-CN" sz="2800" dirty="0"/>
              <a:t>时无需再花费大量时间安装众多的第三方</a:t>
            </a:r>
            <a:r>
              <a:rPr lang="en-US" altLang="zh-CN" sz="2800" dirty="0"/>
              <a:t>Python</a:t>
            </a:r>
            <a:r>
              <a:rPr lang="zh-CN" altLang="zh-CN" sz="2800" dirty="0"/>
              <a:t>包，只需专注地使用</a:t>
            </a:r>
            <a:r>
              <a:rPr lang="en-US" altLang="zh-CN" sz="2800" dirty="0"/>
              <a:t>Python</a:t>
            </a:r>
            <a:r>
              <a:rPr lang="zh-CN" altLang="zh-CN" sz="2800" dirty="0"/>
              <a:t>解决数据分析相关问题。</a:t>
            </a:r>
            <a:endParaRPr lang="en-US" altLang="zh-CN" sz="2800" dirty="0"/>
          </a:p>
          <a:p>
            <a:pPr indent="-330200" algn="just">
              <a:lnSpc>
                <a:spcPct val="120000"/>
              </a:lnSpc>
            </a:pPr>
            <a:r>
              <a:rPr lang="zh-CN" altLang="zh-CN" sz="2800" dirty="0"/>
              <a:t>如果计算机上已经安装了</a:t>
            </a:r>
            <a:r>
              <a:rPr lang="en-US" altLang="zh-CN" sz="2800" dirty="0"/>
              <a:t>Python</a:t>
            </a:r>
            <a:r>
              <a:rPr lang="zh-CN" altLang="zh-CN" sz="2800" dirty="0"/>
              <a:t>，安装</a:t>
            </a:r>
            <a:r>
              <a:rPr lang="en-US" altLang="zh-CN" sz="2800" dirty="0"/>
              <a:t>Anaconda</a:t>
            </a:r>
            <a:r>
              <a:rPr lang="zh-CN" altLang="zh-CN" sz="2800" dirty="0"/>
              <a:t>不会有任何影响。</a:t>
            </a:r>
            <a:endParaRPr lang="en-US" altLang="zh-CN" sz="2800" dirty="0"/>
          </a:p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latin typeface="+mj-ea"/>
              </a:rPr>
              <a:t>官方网站： </a:t>
            </a:r>
            <a:r>
              <a:rPr kumimoji="1" lang="en-US" altLang="zh-CN" sz="2800" dirty="0">
                <a:latin typeface="+mj-ea"/>
              </a:rPr>
              <a:t>https://</a:t>
            </a:r>
            <a:r>
              <a:rPr kumimoji="1" lang="en-US" altLang="zh-CN" sz="2800" dirty="0" err="1">
                <a:latin typeface="+mj-ea"/>
              </a:rPr>
              <a:t>www.anaconda.com</a:t>
            </a:r>
            <a:r>
              <a:rPr kumimoji="1" lang="en-US" altLang="zh-CN" sz="2800" dirty="0">
                <a:latin typeface="+mj-ea"/>
              </a:rPr>
              <a:t>/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800" dirty="0">
                <a:latin typeface="+mj-ea"/>
              </a:rPr>
              <a:t>镜像： </a:t>
            </a:r>
            <a:r>
              <a:rPr lang="en-US" altLang="zh-CN" sz="28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https://</a:t>
            </a:r>
            <a:r>
              <a:rPr lang="en-US" altLang="zh-CN" sz="2800" b="1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mirror.tuna.tsinghua.edu.cn</a:t>
            </a:r>
            <a:r>
              <a:rPr lang="en-US" altLang="zh-CN" sz="28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/help/anaconda/</a:t>
            </a:r>
            <a:endParaRPr lang="zh-CN" altLang="zh-CN" sz="2800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EED3-B500-4052-A2FB-CD703044A622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BD6B0-76F7-4942-8BD6-FCF18CBA2D80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76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6A87-BDD2-420C-B045-290FFEBE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安装和使用</a:t>
            </a:r>
            <a:r>
              <a:rPr lang="en-US" altLang="zh-CN" dirty="0"/>
              <a:t>Anaconda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02F1E-E4DF-445B-BA48-17990228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428" y="1825625"/>
            <a:ext cx="976737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/>
              <a:t>Anaconda</a:t>
            </a:r>
            <a:r>
              <a:rPr lang="zh-CN" altLang="en-US" dirty="0"/>
              <a:t>，采用默认选项，完成安装；</a:t>
            </a:r>
            <a:endParaRPr lang="en-US" altLang="zh-CN" dirty="0"/>
          </a:p>
          <a:p>
            <a:r>
              <a:rPr lang="zh-CN" altLang="en-US" dirty="0"/>
              <a:t>径中不可以出现中文会导致报错！！！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57295D-3A55-4C50-90A7-EC2FCEF20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2172C8-A1E8-4F10-A7CA-681D6C0B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91A21623-C311-AA43-9B8E-F383FC18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700600"/>
            <a:ext cx="4333875" cy="36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65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数据科学计算平台</a:t>
            </a:r>
            <a:r>
              <a:rPr lang="en-US" altLang="zh-CN" dirty="0"/>
              <a:t>——Anaconda</a:t>
            </a:r>
            <a:endParaRPr lang="zh-CN" altLang="en-US" dirty="0"/>
          </a:p>
        </p:txBody>
      </p:sp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95601" y="908720"/>
            <a:ext cx="635563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3"/>
          <p:cNvSpPr txBox="1">
            <a:spLocks/>
          </p:cNvSpPr>
          <p:nvPr/>
        </p:nvSpPr>
        <p:spPr bwMode="auto">
          <a:xfrm>
            <a:off x="1981200" y="3284984"/>
            <a:ext cx="8229600" cy="4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200" b="0" dirty="0">
                <a:latin typeface="+mn-lt"/>
                <a:ea typeface="宋体" pitchFamily="2" charset="-122"/>
              </a:rPr>
              <a:t>确认勾选将</a:t>
            </a:r>
            <a:r>
              <a:rPr lang="en-US" altLang="zh-CN" sz="2200" b="0" dirty="0">
                <a:latin typeface="+mn-lt"/>
                <a:ea typeface="宋体" pitchFamily="2" charset="-122"/>
              </a:rPr>
              <a:t>Python</a:t>
            </a:r>
            <a:r>
              <a:rPr lang="zh-CN" altLang="en-US" sz="2200" b="0" dirty="0">
                <a:latin typeface="+mn-lt"/>
                <a:ea typeface="宋体" pitchFamily="2" charset="-122"/>
              </a:rPr>
              <a:t>添加到系统环境变量 </a:t>
            </a:r>
            <a:br>
              <a:rPr lang="zh-CN" altLang="en-US" sz="2200" b="0" dirty="0">
                <a:latin typeface="+mn-lt"/>
                <a:ea typeface="宋体" pitchFamily="2" charset="-122"/>
              </a:rPr>
            </a:br>
            <a:endParaRPr lang="zh-CN" altLang="en-US" sz="2200" b="0" dirty="0">
              <a:latin typeface="+mn-lt"/>
              <a:ea typeface="宋体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3587" y="3933056"/>
            <a:ext cx="5234741" cy="253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448680" y="5175360"/>
              <a:ext cx="360" cy="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2840" y="5112000"/>
                <a:ext cx="3204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07292D77-922A-44B8-AE27-46A8B5E515AF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256E891E-1E93-0C41-AA3E-4839AEA8418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34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3D5123-76F8-434D-A9A3-FCF79C974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en-US" altLang="zh-CN" dirty="0" err="1"/>
              <a:t>Pycharm</a:t>
            </a:r>
            <a:r>
              <a:rPr lang="zh-CN" altLang="en-US" dirty="0"/>
              <a:t>安装与配置</a:t>
            </a:r>
            <a:endParaRPr lang="en-US" altLang="zh-CN" dirty="0"/>
          </a:p>
          <a:p>
            <a:r>
              <a:rPr lang="en-US" altLang="zh-CN" dirty="0"/>
              <a:t>Anaconda</a:t>
            </a:r>
            <a:r>
              <a:rPr lang="zh-CN" altLang="en-US" dirty="0"/>
              <a:t>的安装</a:t>
            </a:r>
            <a:endParaRPr lang="en-US" altLang="zh-CN" dirty="0"/>
          </a:p>
          <a:p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r>
              <a:rPr lang="zh-CN" altLang="en-US" dirty="0"/>
              <a:t>的使用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451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4AC74-4D36-447A-A713-FB1B8B40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ea typeface="微软雅黑"/>
              </a:rPr>
              <a:t>1.7.1 </a:t>
            </a:r>
            <a:r>
              <a:rPr lang="zh-CN" altLang="zh-CN" dirty="0">
                <a:latin typeface="Arial"/>
                <a:ea typeface="微软雅黑"/>
              </a:rPr>
              <a:t>下载和安装</a:t>
            </a:r>
            <a:r>
              <a:rPr lang="en-US" altLang="zh-CN" dirty="0">
                <a:latin typeface="Arial"/>
                <a:ea typeface="微软雅黑"/>
              </a:rPr>
              <a:t>Anaconda</a:t>
            </a:r>
            <a:r>
              <a:rPr lang="zh-CN" altLang="zh-CN" dirty="0">
                <a:latin typeface="Arial"/>
                <a:ea typeface="微软雅黑"/>
              </a:rPr>
              <a:t>应用程序</a:t>
            </a:r>
            <a:endParaRPr lang="zh-CN" altLang="en-US" dirty="0">
              <a:latin typeface="Arial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81A03D-DEBE-45B5-BB50-8895E07BD085}"/>
              </a:ext>
            </a:extLst>
          </p:cNvPr>
          <p:cNvSpPr txBox="1"/>
          <p:nvPr/>
        </p:nvSpPr>
        <p:spPr>
          <a:xfrm>
            <a:off x="454936" y="1523153"/>
            <a:ext cx="7140921" cy="41751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66700" algn="just">
              <a:lnSpc>
                <a:spcPct val="150000"/>
              </a:lnSpc>
              <a:defRPr sz="2200" b="1" kern="1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indent="0" algn="just"/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）下载</a:t>
            </a:r>
            <a:r>
              <a:rPr lang="en-US" altLang="zh-CN" sz="2000" dirty="0"/>
              <a:t>Anaconda</a:t>
            </a:r>
            <a:r>
              <a:rPr lang="zh-CN" altLang="zh-CN" sz="2000" dirty="0"/>
              <a:t>安装程序。单击图</a:t>
            </a:r>
            <a:r>
              <a:rPr lang="en-US" altLang="zh-CN" sz="2000" dirty="0"/>
              <a:t>1-4</a:t>
            </a:r>
            <a:r>
              <a:rPr lang="zh-CN" altLang="zh-CN" sz="2000" dirty="0"/>
              <a:t>中的（</a:t>
            </a:r>
            <a:r>
              <a:rPr lang="en-US" altLang="zh-CN" sz="2000" dirty="0"/>
              <a:t>Download+Win</a:t>
            </a:r>
            <a:r>
              <a:rPr lang="zh-CN" altLang="zh-CN" sz="2000" dirty="0"/>
              <a:t>图标）超链接，可下载目前最新版本的</a:t>
            </a:r>
            <a:r>
              <a:rPr lang="en-US" altLang="zh-CN" sz="2000" dirty="0"/>
              <a:t>Windows</a:t>
            </a:r>
            <a:r>
              <a:rPr lang="zh-CN" altLang="zh-CN" sz="2000" dirty="0"/>
              <a:t>版本安装程序。</a:t>
            </a:r>
          </a:p>
          <a:p>
            <a:pPr indent="0" algn="just"/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）以管理员身份运行</a:t>
            </a:r>
            <a:r>
              <a:rPr lang="en-US" altLang="zh-CN" sz="2000" dirty="0"/>
              <a:t>Anaconda</a:t>
            </a:r>
            <a:r>
              <a:rPr lang="zh-CN" altLang="zh-CN" sz="2000" dirty="0"/>
              <a:t>安装程序。鼠标右击</a:t>
            </a:r>
            <a:r>
              <a:rPr lang="en-US" altLang="zh-CN" sz="2000" dirty="0"/>
              <a:t>Anaconda3-XXX.exe</a:t>
            </a:r>
            <a:r>
              <a:rPr lang="zh-CN" altLang="zh-CN" sz="2000" dirty="0"/>
              <a:t>，选择</a:t>
            </a:r>
            <a:r>
              <a:rPr lang="en-US" altLang="zh-CN" sz="2000" dirty="0"/>
              <a:t>“</a:t>
            </a:r>
            <a:r>
              <a:rPr lang="zh-CN" altLang="zh-CN" sz="2000" dirty="0"/>
              <a:t>以管理员身份运行</a:t>
            </a:r>
            <a:r>
              <a:rPr lang="en-US" altLang="zh-CN" sz="2000" dirty="0"/>
              <a:t>”</a:t>
            </a:r>
            <a:r>
              <a:rPr lang="zh-CN" altLang="zh-CN" sz="2000" dirty="0"/>
              <a:t>，打开安装程序向导。</a:t>
            </a:r>
          </a:p>
          <a:p>
            <a:pPr indent="0"/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）安装</a:t>
            </a:r>
            <a:r>
              <a:rPr lang="en-US" altLang="zh-CN" sz="2000" dirty="0"/>
              <a:t>Anaconda</a:t>
            </a:r>
            <a:r>
              <a:rPr lang="zh-CN" altLang="zh-CN" sz="2000" dirty="0"/>
              <a:t>应用程序。在</a:t>
            </a:r>
            <a:r>
              <a:rPr lang="en-US" altLang="zh-CN" sz="2000" dirty="0"/>
              <a:t>“</a:t>
            </a:r>
            <a:r>
              <a:rPr lang="zh-CN" altLang="zh-CN" sz="2000" dirty="0"/>
              <a:t>用户账户控制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是</a:t>
            </a:r>
            <a:r>
              <a:rPr lang="en-US" altLang="zh-CN" sz="2000" dirty="0"/>
              <a:t>”</a:t>
            </a:r>
            <a:r>
              <a:rPr lang="zh-CN" altLang="zh-CN" sz="2000" dirty="0"/>
              <a:t>按钮。然后根据安装向导，按照默认选项，安装</a:t>
            </a:r>
            <a:r>
              <a:rPr lang="en-US" altLang="zh-CN" sz="2000" dirty="0"/>
              <a:t>Anaconda</a:t>
            </a:r>
            <a:r>
              <a:rPr lang="zh-CN" altLang="zh-CN" sz="2000" dirty="0"/>
              <a:t>应用程序。安装好</a:t>
            </a:r>
            <a:r>
              <a:rPr lang="en-US" altLang="zh-CN" sz="2000" dirty="0"/>
              <a:t>Anaconda</a:t>
            </a:r>
            <a:r>
              <a:rPr lang="zh-CN" altLang="zh-CN" sz="2000" dirty="0"/>
              <a:t>应用程序之后，</a:t>
            </a:r>
            <a:r>
              <a:rPr lang="en-US" altLang="zh-CN" sz="2000" dirty="0"/>
              <a:t>Windows</a:t>
            </a:r>
            <a:r>
              <a:rPr lang="zh-CN" altLang="zh-CN" sz="2000" dirty="0"/>
              <a:t>开始菜单包括如图</a:t>
            </a:r>
            <a:r>
              <a:rPr lang="en-US" altLang="zh-CN" sz="2000" dirty="0"/>
              <a:t>1-5</a:t>
            </a:r>
            <a:r>
              <a:rPr lang="zh-CN" altLang="zh-CN" sz="2000" dirty="0"/>
              <a:t>所示的菜单。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3F5763-6059-4E3C-8559-3C6ADB16B0A2}"/>
              </a:ext>
            </a:extLst>
          </p:cNvPr>
          <p:cNvSpPr txBox="1"/>
          <p:nvPr/>
        </p:nvSpPr>
        <p:spPr>
          <a:xfrm>
            <a:off x="6971865" y="5698335"/>
            <a:ext cx="505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 kern="1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1-5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安装好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之后的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开始菜单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7AA667-C9D6-4AF5-8F63-4BCD3465D0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0497" y="1729212"/>
            <a:ext cx="3570244" cy="3693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AF0E7-7FE6-47E1-95D3-5F950E5F5A42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891E-1E93-0C41-AA3E-4839AEA8418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53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数据科学计算平台</a:t>
            </a:r>
            <a:r>
              <a:rPr lang="en-US" altLang="zh-CN" dirty="0"/>
              <a:t>——Anaconda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7A84FA-4701-AC45-9036-0C9B25BF36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1504" y="1124744"/>
            <a:ext cx="8455936" cy="5306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E307-7FD5-4EE7-9F13-F36DE8237B2A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891E-1E93-0C41-AA3E-4839AEA8418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608257"/>
      </p:ext>
    </p:extLst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1F83E-B706-0D41-B240-599DFB3C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Jupyter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0FCE54-5E97-BE55-7009-151D422A0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03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常用功能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（此前被称为</a:t>
            </a:r>
            <a:r>
              <a:rPr lang="en-US" altLang="zh-CN" dirty="0" err="1"/>
              <a:t>IPython</a:t>
            </a:r>
            <a:r>
              <a:rPr lang="en-US" altLang="zh-CN" dirty="0"/>
              <a:t> Notebook</a:t>
            </a:r>
            <a:r>
              <a:rPr lang="zh-CN" altLang="en-US" dirty="0"/>
              <a:t>）是一个交互式笔记本，支持运行</a:t>
            </a:r>
            <a:r>
              <a:rPr lang="en-US" altLang="zh-CN" dirty="0"/>
              <a:t>40</a:t>
            </a:r>
            <a:r>
              <a:rPr lang="zh-CN" altLang="en-US" dirty="0"/>
              <a:t>多种编程语言，其本质上是一个支持实时代码、数学方程、可视化和</a:t>
            </a:r>
            <a:r>
              <a:rPr lang="en-US" altLang="zh-CN" dirty="0"/>
              <a:t>Markdown</a:t>
            </a:r>
            <a:r>
              <a:rPr lang="zh-CN" altLang="en-US" dirty="0"/>
              <a:t>的</a:t>
            </a:r>
            <a:r>
              <a:rPr lang="en-US" altLang="zh-CN" dirty="0"/>
              <a:t>Web</a:t>
            </a:r>
            <a:r>
              <a:rPr lang="zh-CN" altLang="en-US" dirty="0"/>
              <a:t>应用程序。</a:t>
            </a:r>
            <a:endParaRPr lang="en-US" altLang="zh-CN" dirty="0"/>
          </a:p>
          <a:p>
            <a:r>
              <a:rPr lang="zh-CN" altLang="en-US" dirty="0"/>
              <a:t>对于数据分析，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最大的优点是可以重现整个分析过程，并将说明文字、代码、图表、公式和结论都整合在一个文档中。</a:t>
            </a:r>
            <a:endParaRPr lang="en-US" altLang="zh-CN" dirty="0"/>
          </a:p>
          <a:p>
            <a:r>
              <a:rPr lang="zh-CN" altLang="en-US" dirty="0"/>
              <a:t>用户可以通过电子邮件、</a:t>
            </a:r>
            <a:r>
              <a:rPr lang="en-US" altLang="zh-CN" dirty="0"/>
              <a:t>Dropbox</a:t>
            </a:r>
            <a:r>
              <a:rPr lang="zh-CN" altLang="en-US" dirty="0"/>
              <a:t>、</a:t>
            </a:r>
            <a:r>
              <a:rPr lang="en-US" altLang="zh-CN" dirty="0"/>
              <a:t>GitHub</a:t>
            </a:r>
            <a:r>
              <a:rPr lang="zh-CN" altLang="en-US" dirty="0"/>
              <a:t>和</a:t>
            </a:r>
            <a:r>
              <a:rPr lang="en-US" altLang="zh-CN" dirty="0" err="1"/>
              <a:t>Jupyter</a:t>
            </a:r>
            <a:r>
              <a:rPr lang="en-US" altLang="zh-CN" dirty="0"/>
              <a:t> Notebook Viewer</a:t>
            </a:r>
            <a:r>
              <a:rPr lang="zh-CN" altLang="en-US" dirty="0"/>
              <a:t>将分析结果分享给其他人。</a:t>
            </a:r>
            <a:endParaRPr lang="zh-CN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4BAA0F-CEE6-6545-88DE-4252DAB4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AE9DE-C0BC-FA47-A920-864302A7E1AA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330609-15F9-E94A-BDFF-DC79A3FC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856E03-5C1D-8549-AD5B-AF366C70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597ED-A428-4847-8034-7A70C69917B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2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的基本功能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在安装完成</a:t>
            </a:r>
            <a:r>
              <a:rPr lang="en-US" altLang="zh-CN" dirty="0"/>
              <a:t>Python</a:t>
            </a:r>
            <a:r>
              <a:rPr lang="zh-CN" altLang="en-US" dirty="0"/>
              <a:t>、配置好环境变量并安装了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后，在</a:t>
            </a:r>
            <a:r>
              <a:rPr lang="en-US" altLang="zh-CN" dirty="0"/>
              <a:t>Windows</a:t>
            </a:r>
            <a:r>
              <a:rPr lang="zh-CN" altLang="en-US" dirty="0"/>
              <a:t>系统下的命令行或在</a:t>
            </a:r>
            <a:r>
              <a:rPr lang="en-US" altLang="zh-CN" dirty="0"/>
              <a:t>Linux</a:t>
            </a:r>
            <a:r>
              <a:rPr lang="zh-CN" altLang="en-US" dirty="0"/>
              <a:t>系统下的终端输入命令“</a:t>
            </a:r>
            <a:r>
              <a:rPr lang="en-US" altLang="zh-CN" dirty="0" err="1"/>
              <a:t>jupyter</a:t>
            </a:r>
            <a:r>
              <a:rPr lang="en-US" altLang="zh-CN" dirty="0"/>
              <a:t> notebook”</a:t>
            </a:r>
            <a:r>
              <a:rPr lang="zh-CN" altLang="en-US" dirty="0"/>
              <a:t>，即可启动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3F8E62-23C7-2144-B6E4-85B3B48A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3762-B304-B145-B53F-40FCE6D64919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2765C-96A2-DF4D-ABCD-6214D81E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C334FF-1819-42E5-ADB7-26C95CDAC5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8888"/>
            <a:ext cx="11107738" cy="427037"/>
          </a:xfrm>
        </p:spPr>
        <p:txBody>
          <a:bodyPr/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Jupyter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Notebook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0368EA-4427-41FC-8AB6-BA23C84C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52"/>
          <a:stretch/>
        </p:blipFill>
        <p:spPr bwMode="auto">
          <a:xfrm>
            <a:off x="2012884" y="4363224"/>
            <a:ext cx="8796976" cy="1437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8342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520" y="1124744"/>
            <a:ext cx="7825680" cy="609600"/>
          </a:xfrm>
        </p:spPr>
        <p:txBody>
          <a:bodyPr>
            <a:normAutofit fontScale="90000"/>
          </a:bodyPr>
          <a:lstStyle/>
          <a:p>
            <a:pPr marL="457200" indent="-457200" algn="l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tx2"/>
                </a:solidFill>
              </a:rPr>
              <a:t>Jupyter</a:t>
            </a:r>
            <a:r>
              <a:rPr lang="en-US" altLang="zh-CN" dirty="0">
                <a:solidFill>
                  <a:schemeClr val="tx2"/>
                </a:solidFill>
              </a:rPr>
              <a:t> Notebook</a:t>
            </a:r>
            <a:r>
              <a:rPr lang="zh-CN" altLang="en-US" dirty="0">
                <a:solidFill>
                  <a:schemeClr val="tx2"/>
                </a:solidFill>
              </a:rPr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520" y="2060848"/>
            <a:ext cx="9217024" cy="3600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r>
              <a:rPr lang="zh-CN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Julia+Python+R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zh-CN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）基于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技术的交互式计算文档格式，支持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r>
              <a:rPr lang="zh-CN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zh-CN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语法，支持代码运行、文本输入、数学公式编辑、内嵌式画图和其他如图片文件的插入，是一个对代码友好的交互式笔记本。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C236B0D9-4420-4F2C-A258-6C6ED8F38D75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8" name="标题 2"/>
          <p:cNvSpPr txBox="1">
            <a:spLocks/>
          </p:cNvSpPr>
          <p:nvPr/>
        </p:nvSpPr>
        <p:spPr bwMode="auto">
          <a:xfrm>
            <a:off x="2063552" y="274638"/>
            <a:ext cx="6093296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3" tIns="34286" rIns="68573" bIns="34286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67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数据科学计算平台</a:t>
            </a:r>
            <a:r>
              <a:rPr lang="en-US" altLang="zh-CN"/>
              <a:t>——Anaconda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932924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数据科学计算平台</a:t>
            </a:r>
            <a:r>
              <a:rPr lang="en-US" altLang="zh-CN" dirty="0"/>
              <a:t>—Anaconda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520" y="1124744"/>
            <a:ext cx="8001000" cy="504056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</a:t>
            </a:r>
            <a:r>
              <a:rPr lang="en-US" altLang="zh-CN" b="1" dirty="0" err="1"/>
              <a:t>Jupyter</a:t>
            </a:r>
            <a:r>
              <a:rPr lang="en-US" altLang="zh-CN" b="1" dirty="0"/>
              <a:t> Notebook</a:t>
            </a:r>
            <a:r>
              <a:rPr lang="zh-CN" altLang="zh-CN" b="1" dirty="0"/>
              <a:t>中的代码输入与编辑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7B4E5FBD-A2A8-489A-B62F-E862E773E594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6" y="1811288"/>
            <a:ext cx="8203979" cy="204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41525" y="3933056"/>
            <a:ext cx="81589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Files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基本上列出了所有的文件，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Running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显示了当前已经打开的终端和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Notebooks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Clusters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en-US" altLang="zh-CN" sz="2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IPython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parallel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包提供，用于并行计算。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若要创建新的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，只需单击页面右上角的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按钮，在下拉选项中选择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，即可得到一个空的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界面如图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114933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4AC74-4D36-447A-A713-FB1B8B40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61" y="121795"/>
            <a:ext cx="10515600" cy="549275"/>
          </a:xfrm>
        </p:spPr>
        <p:txBody>
          <a:bodyPr>
            <a:normAutofit/>
          </a:bodyPr>
          <a:lstStyle/>
          <a:p>
            <a:r>
              <a:rPr lang="zh-CN" altLang="zh-CN" sz="3200" dirty="0"/>
              <a:t>新建一个</a:t>
            </a:r>
            <a:r>
              <a:rPr lang="en-US" altLang="zh-CN" sz="3200" dirty="0"/>
              <a:t>Notebook</a:t>
            </a:r>
            <a:endParaRPr lang="zh-CN" altLang="en-US" dirty="0">
              <a:latin typeface="Arial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81A03D-DEBE-45B5-BB50-8895E07BD085}"/>
              </a:ext>
            </a:extLst>
          </p:cNvPr>
          <p:cNvSpPr txBox="1"/>
          <p:nvPr/>
        </p:nvSpPr>
        <p:spPr>
          <a:xfrm>
            <a:off x="844235" y="1251937"/>
            <a:ext cx="10358674" cy="1113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66700" algn="just">
              <a:lnSpc>
                <a:spcPct val="150000"/>
              </a:lnSpc>
              <a:defRPr sz="2200" b="1" kern="1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indent="266700" algn="just"/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打开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Jupyter Notebook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后会在系统默认的浏览器中出现图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1-8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所示的界面。单击右上方的“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”下拉按钮，出现下拉列表，如图</a:t>
            </a:r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1-9</a:t>
            </a:r>
            <a:r>
              <a:rPr lang="zh-CN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endParaRPr lang="zh-CN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C395BB-E20A-45EE-B7EC-AB9F950B7A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522" y="2653634"/>
            <a:ext cx="5274310" cy="1973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CB7847-4329-478A-8AA8-FA147220F6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7311" y="2653634"/>
            <a:ext cx="5274310" cy="2364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C6A139-EAC6-4C64-ACFE-F64D1E2F7CE6}"/>
              </a:ext>
            </a:extLst>
          </p:cNvPr>
          <p:cNvSpPr txBox="1"/>
          <p:nvPr/>
        </p:nvSpPr>
        <p:spPr>
          <a:xfrm>
            <a:off x="525522" y="4833708"/>
            <a:ext cx="527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 kern="10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图</a:t>
            </a:r>
            <a:r>
              <a:rPr lang="en-US" altLang="zh-CN" dirty="0"/>
              <a:t>1-8 Jupyter Notebook</a:t>
            </a:r>
            <a:r>
              <a:rPr lang="zh-CN" altLang="zh-CN" dirty="0"/>
              <a:t>主页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7BCF8D-C6EE-42F1-B3B1-398183A58AEF}"/>
              </a:ext>
            </a:extLst>
          </p:cNvPr>
          <p:cNvSpPr txBox="1"/>
          <p:nvPr/>
        </p:nvSpPr>
        <p:spPr>
          <a:xfrm>
            <a:off x="6318018" y="5232373"/>
            <a:ext cx="513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 kern="10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图</a:t>
            </a:r>
            <a:r>
              <a:rPr lang="en-US" altLang="zh-CN" dirty="0"/>
              <a:t>1-9 New</a:t>
            </a:r>
            <a:r>
              <a:rPr lang="zh-CN" altLang="zh-CN" dirty="0"/>
              <a:t>下拉列表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DC8-39C2-460B-9D0C-CD39A2A83EA9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891E-1E93-0C41-AA3E-4839AEA8418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40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数据科学计算平台</a:t>
            </a:r>
            <a:r>
              <a:rPr lang="en-US" altLang="zh-CN" dirty="0"/>
              <a:t>—Anaconda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9536" y="2924944"/>
            <a:ext cx="8291264" cy="3076600"/>
          </a:xfrm>
        </p:spPr>
        <p:txBody>
          <a:bodyPr/>
          <a:lstStyle/>
          <a:p>
            <a:r>
              <a:rPr lang="zh-CN" altLang="en-US" sz="2500" dirty="0"/>
              <a:t>主要由以下部分组成：</a:t>
            </a:r>
            <a:endParaRPr lang="en-US" altLang="zh-CN" sz="2500" dirty="0"/>
          </a:p>
          <a:p>
            <a:pPr lvl="1"/>
            <a:r>
              <a:rPr lang="en-US" altLang="zh-CN" sz="2500" dirty="0"/>
              <a:t>notebook</a:t>
            </a:r>
            <a:r>
              <a:rPr lang="zh-CN" altLang="en-US" sz="2500" dirty="0"/>
              <a:t>标题、主工具栏、快捷键、</a:t>
            </a:r>
            <a:r>
              <a:rPr lang="en-US" altLang="zh-CN" sz="2500" dirty="0"/>
              <a:t>notebook</a:t>
            </a:r>
            <a:r>
              <a:rPr lang="zh-CN" altLang="en-US" sz="2500" dirty="0"/>
              <a:t>编辑区。</a:t>
            </a:r>
          </a:p>
          <a:p>
            <a:r>
              <a:rPr lang="zh-CN" altLang="en-US" sz="2500" dirty="0"/>
              <a:t>若要重新命名</a:t>
            </a:r>
            <a:r>
              <a:rPr lang="en-US" altLang="zh-CN" sz="2500" dirty="0"/>
              <a:t>notebook</a:t>
            </a:r>
            <a:r>
              <a:rPr lang="zh-CN" altLang="en-US" sz="2500" dirty="0"/>
              <a:t>标题，可选择</a:t>
            </a:r>
            <a:r>
              <a:rPr lang="en-US" altLang="zh-CN" sz="2500" dirty="0"/>
              <a:t>File |Rename</a:t>
            </a:r>
            <a:r>
              <a:rPr lang="zh-CN" altLang="en-US" sz="2500" dirty="0"/>
              <a:t>，输入新的名称，更改后的名字就会出现在</a:t>
            </a:r>
            <a:r>
              <a:rPr lang="en-US" altLang="zh-CN" sz="2500" dirty="0" err="1"/>
              <a:t>Jupyter</a:t>
            </a:r>
            <a:r>
              <a:rPr lang="zh-CN" altLang="en-US" sz="2500" dirty="0"/>
              <a:t>图标的右侧。</a:t>
            </a:r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2CDD3D13-D3D2-4117-B76C-8F7E10AF4C5C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052736"/>
            <a:ext cx="869496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40610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数据科学计算平台</a:t>
            </a:r>
            <a:r>
              <a:rPr lang="en-US" altLang="zh-CN" dirty="0"/>
              <a:t>—Anaconda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320" y="1268760"/>
            <a:ext cx="7429291" cy="4032448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B51CE0EE-E544-4A80-8F8A-A39E76016384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281293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39776F-2BDB-D140-9475-68C53223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8F2D6-1FB7-B140-9665-FD8EED44292E}"/>
              </a:ext>
            </a:extLst>
          </p:cNvPr>
          <p:cNvSpPr txBox="1">
            <a:spLocks noChangeAspect="1"/>
          </p:cNvSpPr>
          <p:nvPr/>
        </p:nvSpPr>
        <p:spPr>
          <a:xfrm>
            <a:off x="1097173" y="2412525"/>
            <a:ext cx="2448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Python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8018DA-9798-D640-8577-67AE6E04AFF7}"/>
              </a:ext>
            </a:extLst>
          </p:cNvPr>
          <p:cNvSpPr txBox="1">
            <a:spLocks noChangeAspect="1"/>
          </p:cNvSpPr>
          <p:nvPr/>
        </p:nvSpPr>
        <p:spPr>
          <a:xfrm>
            <a:off x="4622358" y="2412525"/>
            <a:ext cx="2448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第三方库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2283E6-2F1F-2843-BB49-C3FEBBDA0B1F}"/>
              </a:ext>
            </a:extLst>
          </p:cNvPr>
          <p:cNvSpPr txBox="1">
            <a:spLocks noChangeAspect="1"/>
          </p:cNvSpPr>
          <p:nvPr/>
        </p:nvSpPr>
        <p:spPr>
          <a:xfrm>
            <a:off x="8147542" y="2412525"/>
            <a:ext cx="2448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集成开发环境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50C3CD-A16A-B34B-9099-02B362118777}"/>
              </a:ext>
            </a:extLst>
          </p:cNvPr>
          <p:cNvSpPr txBox="1"/>
          <p:nvPr/>
        </p:nvSpPr>
        <p:spPr>
          <a:xfrm>
            <a:off x="1097173" y="3341776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程序运行基础（引擎）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2F84AA-970B-4C4A-B133-BF1C45BFD0C8}"/>
              </a:ext>
            </a:extLst>
          </p:cNvPr>
          <p:cNvSpPr txBox="1"/>
          <p:nvPr/>
        </p:nvSpPr>
        <p:spPr>
          <a:xfrm>
            <a:off x="8153892" y="3341776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程序编写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764760-0EB3-314E-B5E0-89F06E4225FD}"/>
              </a:ext>
            </a:extLst>
          </p:cNvPr>
          <p:cNvSpPr txBox="1"/>
          <p:nvPr/>
        </p:nvSpPr>
        <p:spPr>
          <a:xfrm>
            <a:off x="4622358" y="3301499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功能拓展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7B6FCDAE-B489-0445-9103-B813FDE85142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4083765" y="649933"/>
            <a:ext cx="12700" cy="3525185"/>
          </a:xfrm>
          <a:prstGeom prst="bentConnector3">
            <a:avLst>
              <a:gd name="adj1" fmla="val 3553843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31201BB8-3D5B-DC4B-9A5A-D789CE10143B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7608950" y="649933"/>
            <a:ext cx="12700" cy="3525184"/>
          </a:xfrm>
          <a:prstGeom prst="bentConnector3">
            <a:avLst>
              <a:gd name="adj1" fmla="val 3461535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3EB10D-DB88-2447-B64E-6F8766D4CA42}"/>
              </a:ext>
            </a:extLst>
          </p:cNvPr>
          <p:cNvSpPr txBox="1"/>
          <p:nvPr/>
        </p:nvSpPr>
        <p:spPr>
          <a:xfrm>
            <a:off x="4841631" y="4185138"/>
            <a:ext cx="19812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/>
              <a:t>Numpy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Pandas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Matplotlib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Scikit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</a:t>
            </a:r>
            <a:endParaRPr kumimoji="1"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F25C5C-BC72-EC48-BA76-BE012B3846ED}"/>
              </a:ext>
            </a:extLst>
          </p:cNvPr>
          <p:cNvSpPr txBox="1"/>
          <p:nvPr/>
        </p:nvSpPr>
        <p:spPr>
          <a:xfrm>
            <a:off x="1330573" y="434272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/>
              <a:t>Python.org</a:t>
            </a:r>
            <a:endParaRPr kumimoji="1"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64CBD1-8DFD-044A-B8FF-137F8464F594}"/>
              </a:ext>
            </a:extLst>
          </p:cNvPr>
          <p:cNvSpPr txBox="1"/>
          <p:nvPr/>
        </p:nvSpPr>
        <p:spPr>
          <a:xfrm>
            <a:off x="8352688" y="4071651"/>
            <a:ext cx="290146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IDLE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Pycharm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Anaconda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Jupyter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Notebook</a:t>
            </a:r>
            <a:endParaRPr kumimoji="1"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4532A0-CE0D-A449-AA6D-AC60110AAA17}"/>
              </a:ext>
            </a:extLst>
          </p:cNvPr>
          <p:cNvSpPr txBox="1">
            <a:spLocks noChangeAspect="1"/>
          </p:cNvSpPr>
          <p:nvPr/>
        </p:nvSpPr>
        <p:spPr>
          <a:xfrm>
            <a:off x="9479173" y="978705"/>
            <a:ext cx="24480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Anaconda</a:t>
            </a:r>
            <a:endParaRPr kumimoji="1" lang="zh-CN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AC37317-FFED-3646-A661-A28B8FDA4709}"/>
              </a:ext>
            </a:extLst>
          </p:cNvPr>
          <p:cNvSpPr/>
          <p:nvPr/>
        </p:nvSpPr>
        <p:spPr>
          <a:xfrm>
            <a:off x="5038481" y="12749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开发环境</a:t>
            </a:r>
            <a:endParaRPr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4648A58-F525-4E46-BD1C-F50EB3E818C8}"/>
              </a:ext>
            </a:extLst>
          </p:cNvPr>
          <p:cNvCxnSpPr>
            <a:stCxn id="6" idx="0"/>
          </p:cNvCxnSpPr>
          <p:nvPr/>
        </p:nvCxnSpPr>
        <p:spPr>
          <a:xfrm flipV="1">
            <a:off x="2321173" y="1459643"/>
            <a:ext cx="7158000" cy="95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B93F901-82AF-DF46-8A08-37AFB823CE7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846358" y="1501222"/>
            <a:ext cx="3716884" cy="91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93FFAF5-28C0-F442-A287-100BA789A6D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371542" y="1475089"/>
            <a:ext cx="383400" cy="93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034-65CB-4E9A-AC44-FD63DC368D10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891E-1E93-0C41-AA3E-4839AEA8418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33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数据科学计算平台</a:t>
            </a:r>
            <a:r>
              <a:rPr lang="en-US" altLang="zh-CN" dirty="0"/>
              <a:t>—Anaconda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/>
              <a:t>在编辑区可以看到一个个单元（</a:t>
            </a:r>
            <a:r>
              <a:rPr lang="en-US" altLang="zh-CN" sz="2800" dirty="0"/>
              <a:t>cell</a:t>
            </a:r>
            <a:r>
              <a:rPr lang="zh-CN" altLang="zh-CN" sz="2800" dirty="0"/>
              <a:t>）。如图</a:t>
            </a:r>
            <a:r>
              <a:rPr lang="en-US" altLang="zh-CN" sz="2800" dirty="0"/>
              <a:t>1-4</a:t>
            </a:r>
            <a:r>
              <a:rPr lang="zh-CN" altLang="zh-CN" sz="2800" dirty="0"/>
              <a:t>所示，每个</a:t>
            </a:r>
            <a:r>
              <a:rPr lang="en-US" altLang="zh-CN" sz="2800" dirty="0"/>
              <a:t>cell</a:t>
            </a:r>
            <a:r>
              <a:rPr lang="zh-CN" altLang="zh-CN" sz="2800" dirty="0"/>
              <a:t>以</a:t>
            </a:r>
            <a:r>
              <a:rPr lang="en-US" altLang="zh-CN" sz="2800" dirty="0"/>
              <a:t>“In[ ]”</a:t>
            </a:r>
            <a:r>
              <a:rPr lang="zh-CN" altLang="zh-CN" sz="2800" dirty="0"/>
              <a:t>开头，可以输入正确的</a:t>
            </a:r>
            <a:r>
              <a:rPr lang="en-US" altLang="zh-CN" sz="2800" dirty="0"/>
              <a:t>Python</a:t>
            </a:r>
            <a:r>
              <a:rPr lang="zh-CN" altLang="zh-CN" sz="2800" dirty="0"/>
              <a:t>代码并执行。</a:t>
            </a:r>
            <a:endParaRPr lang="en-US" altLang="zh-CN" sz="2800" dirty="0"/>
          </a:p>
          <a:p>
            <a:r>
              <a:rPr lang="zh-CN" altLang="zh-CN" sz="2800" dirty="0"/>
              <a:t>例如，输入</a:t>
            </a:r>
            <a:r>
              <a:rPr lang="en-US" altLang="zh-CN" sz="2800" dirty="0"/>
              <a:t>"python " + "program"</a:t>
            </a:r>
            <a:r>
              <a:rPr lang="zh-CN" altLang="zh-CN" sz="2800" dirty="0"/>
              <a:t>，然后按</a:t>
            </a:r>
            <a:r>
              <a:rPr lang="en-US" altLang="zh-CN" sz="2800" dirty="0"/>
              <a:t>“</a:t>
            </a:r>
            <a:r>
              <a:rPr lang="en-US" altLang="zh-CN" sz="2800" dirty="0" err="1"/>
              <a:t>Shift+Enter</a:t>
            </a:r>
            <a:r>
              <a:rPr lang="en-US" altLang="zh-CN" sz="2800" dirty="0"/>
              <a:t>”</a:t>
            </a:r>
            <a:r>
              <a:rPr lang="zh-CN" altLang="zh-CN" sz="2800" dirty="0"/>
              <a:t>，代码将被运行后，编辑状态切换到新的</a:t>
            </a:r>
            <a:r>
              <a:rPr lang="en-US" altLang="zh-CN" sz="2800" dirty="0"/>
              <a:t>cell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2663E3EC-2746-489B-8C8B-2BD6D8FF1000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64" y="3765430"/>
            <a:ext cx="8591872" cy="207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897167726"/>
      </p:ext>
    </p:extLst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4AC74-4D36-447A-A713-FB1B8B40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/>
                <a:ea typeface="微软雅黑"/>
              </a:rPr>
              <a:t>  Jupyter Notebook</a:t>
            </a:r>
            <a:r>
              <a:rPr lang="zh-CN" altLang="zh-CN" dirty="0">
                <a:latin typeface="Arial"/>
                <a:ea typeface="微软雅黑"/>
              </a:rPr>
              <a:t>的界面及其构成</a:t>
            </a:r>
            <a:endParaRPr lang="zh-CN" altLang="en-US" dirty="0">
              <a:latin typeface="Arial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81A03D-DEBE-45B5-BB50-8895E07BD085}"/>
              </a:ext>
            </a:extLst>
          </p:cNvPr>
          <p:cNvSpPr txBox="1"/>
          <p:nvPr/>
        </p:nvSpPr>
        <p:spPr>
          <a:xfrm>
            <a:off x="844235" y="1251937"/>
            <a:ext cx="10358674" cy="50985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66700" algn="just">
              <a:lnSpc>
                <a:spcPct val="150000"/>
              </a:lnSpc>
              <a:defRPr sz="2200" b="1" kern="1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indent="266700" algn="just"/>
            <a:r>
              <a:rPr lang="en-US" altLang="zh-CN" sz="2000" dirty="0"/>
              <a:t> 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Notebook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文档由一系列单元（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Cell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）构成，主要有两种形式，一种是代码单元，另一种是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单元。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代码单元是编写代码的地方，通过按“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Ctrl+Enter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”或“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Shift+Enter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”组合键运行代码，运行结果显示在本单元下方。每个单元左边有“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 [ 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：”编号，方便使用者查看代码的执行次序。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单元主要用于对文本进行编辑，采用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的语法规范，可以设置文本格式、插入链接、图片甚至数学公式。同样，按“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Ctrl+Enter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”或“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Shift+Enter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”组合键可运行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单元，显示格式化后的文本。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Jupyter Notebook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有两种模式，一种是编辑模式，一种是命令模式。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当最左侧单元框线为绿色时，则该单元正处于编辑状态下，此时可用于编辑文本和代码。当最左侧单元框线为蓝色时，则该单元正处于命令模式下，用于执行键盘输入的快捷命令。可通过按键盘左上角的“</a:t>
            </a:r>
            <a:r>
              <a:rPr lang="en-US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Esc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”键快速进入到命令模式。例如，在命令模式下，在当前单元的上方增加一单元按“</a:t>
            </a:r>
            <a:r>
              <a:rPr lang="en-US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”键，在当前单元的下方增加一单元按“</a:t>
            </a:r>
            <a:r>
              <a:rPr lang="en-US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”键</a:t>
            </a:r>
            <a:r>
              <a:rPr lang="zh-CN" altLang="zh-CN" sz="2000" dirty="0"/>
              <a:t>。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598A-8C24-415C-BFD5-500F0ABA55D0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891E-1E93-0C41-AA3E-4839AEA8418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00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的基本功能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       打开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以后会在系统默认的浏览器中出现图</a:t>
            </a:r>
            <a:r>
              <a:rPr lang="en-US" altLang="zh-CN" dirty="0"/>
              <a:t>1 16</a:t>
            </a:r>
            <a:r>
              <a:rPr lang="zh-CN" altLang="en-US" dirty="0"/>
              <a:t>的界面。单击右上方的“</a:t>
            </a:r>
            <a:r>
              <a:rPr lang="en-US" altLang="zh-CN" dirty="0"/>
              <a:t>New”</a:t>
            </a:r>
            <a:r>
              <a:rPr lang="zh-CN" altLang="en-US" dirty="0"/>
              <a:t>下拉按钮，出现下拉列表。</a:t>
            </a:r>
            <a:endParaRPr lang="zh-CN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29DD0-04BC-0742-A69E-91FC314E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89EE-CD4D-3040-A580-F3DDE16FD217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F79618-71E6-4C45-B586-1C529357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454C6-7062-4771-AF88-5D19BC9CE0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/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新建一个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Notebook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589E60-9184-423C-951E-AA73C31E41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7"/>
          <a:stretch>
            <a:fillRect/>
          </a:stretch>
        </p:blipFill>
        <p:spPr bwMode="auto">
          <a:xfrm>
            <a:off x="656323" y="3037778"/>
            <a:ext cx="5275714" cy="2467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856D8F-7025-4541-8731-B98CC1F6D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07" y="3037778"/>
            <a:ext cx="5275714" cy="2603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66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的基本功能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在下拉列表中选择需要创建的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Notebook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类型。其中，“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Text File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”为纯文本型，“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Folder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”为文件夹，“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 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”表示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运行脚本，灰色字体表示不可用项目。选择“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 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”选项，进入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脚本编辑界面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864D62-AE97-5A4D-88D2-799A82F5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30B7-155A-F24D-B2CB-41778A484B19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3DA0D4-7F65-8944-8CD9-208A943E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0839C8-7B16-EC44-ACC3-A1EABEE5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597ED-A428-4847-8034-7A70C69917B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198275-A092-47A9-8D28-0D0BD54FC5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79" y="2909583"/>
            <a:ext cx="6811270" cy="284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1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的基本功能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19" y="1713663"/>
            <a:ext cx="11020618" cy="8755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中的</a:t>
            </a:r>
            <a:r>
              <a:rPr lang="en-US" altLang="zh-CN" dirty="0"/>
              <a:t>Notebook</a:t>
            </a:r>
            <a:r>
              <a:rPr lang="zh-CN" altLang="en-US" dirty="0"/>
              <a:t>文档由一系列单元（</a:t>
            </a:r>
            <a:r>
              <a:rPr lang="en-US" altLang="zh-CN" dirty="0"/>
              <a:t>Cell</a:t>
            </a:r>
            <a:r>
              <a:rPr lang="zh-CN" altLang="en-US" dirty="0"/>
              <a:t>）构成 ，主要有以下两种形式的单元，在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中的形式。</a:t>
            </a:r>
            <a:endParaRPr lang="zh-CN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2DD0E5-11E8-2944-8944-2D46DC19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B913-A7B8-3048-A389-BAC2AED64826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BE110A-AE09-484F-9D52-A045B82466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454C6-7062-4771-AF88-5D19BC9CE0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/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Jupyter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Notebook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的界面及其构成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913BA1-8B0B-4D42-8698-D3815B551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8"/>
          <a:stretch>
            <a:fillRect/>
          </a:stretch>
        </p:blipFill>
        <p:spPr bwMode="auto">
          <a:xfrm>
            <a:off x="2489735" y="2956374"/>
            <a:ext cx="7212530" cy="3261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66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的基本功能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代码单元</a:t>
            </a:r>
            <a:r>
              <a:rPr lang="zh-CN" altLang="en-US" dirty="0"/>
              <a:t>。代码单元是读者编写代码的地方，通过按“</a:t>
            </a:r>
            <a:r>
              <a:rPr lang="en-US" altLang="zh-CN" dirty="0" err="1"/>
              <a:t>Shift+Enter</a:t>
            </a:r>
            <a:r>
              <a:rPr lang="en-US" altLang="zh-CN" dirty="0"/>
              <a:t>”</a:t>
            </a:r>
            <a:r>
              <a:rPr lang="zh-CN" altLang="en-US" dirty="0"/>
              <a:t>组合键运行代码，其结果显示在本单元下方。代码单元左边有“</a:t>
            </a:r>
            <a:r>
              <a:rPr lang="en-US" altLang="zh-CN" dirty="0"/>
              <a:t>In [  ]</a:t>
            </a:r>
            <a:r>
              <a:rPr lang="zh-CN" altLang="en-US" dirty="0"/>
              <a:t>：”编号，方便使用者查看代码的执行次序。</a:t>
            </a:r>
          </a:p>
          <a:p>
            <a:r>
              <a:rPr lang="en-US" altLang="zh-CN" b="1" dirty="0"/>
              <a:t>Markdown</a:t>
            </a:r>
            <a:r>
              <a:rPr lang="zh-CN" altLang="en-US" b="1" dirty="0"/>
              <a:t>单元。</a:t>
            </a:r>
            <a:r>
              <a:rPr lang="en-US" altLang="zh-CN" dirty="0"/>
              <a:t>Markdown</a:t>
            </a:r>
            <a:r>
              <a:rPr lang="zh-CN" altLang="en-US" dirty="0"/>
              <a:t>单元可对文本进行编辑，采用</a:t>
            </a:r>
            <a:r>
              <a:rPr lang="en-US" altLang="zh-CN" dirty="0"/>
              <a:t>Markdown</a:t>
            </a:r>
            <a:r>
              <a:rPr lang="zh-CN" altLang="en-US" dirty="0"/>
              <a:t>的语法规范，可以设置文本格式，插入链接、图片甚至数学公式。</a:t>
            </a:r>
            <a:endParaRPr lang="en-US" altLang="zh-CN" dirty="0"/>
          </a:p>
          <a:p>
            <a:r>
              <a:rPr lang="zh-CN" altLang="en-US" dirty="0"/>
              <a:t>同样，按“</a:t>
            </a:r>
            <a:r>
              <a:rPr lang="en-US" altLang="zh-CN" dirty="0" err="1"/>
              <a:t>Shift+Enter</a:t>
            </a:r>
            <a:r>
              <a:rPr lang="en-US" altLang="zh-CN" dirty="0"/>
              <a:t>”</a:t>
            </a:r>
            <a:r>
              <a:rPr lang="zh-CN" altLang="en-US" dirty="0"/>
              <a:t>组合键可运行</a:t>
            </a:r>
            <a:r>
              <a:rPr lang="en-US" altLang="zh-CN" dirty="0"/>
              <a:t>Markdown</a:t>
            </a:r>
            <a:r>
              <a:rPr lang="zh-CN" altLang="en-US" dirty="0"/>
              <a:t>单元，显示格式化的文本。</a:t>
            </a:r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D76774-39B8-F34D-857B-3B7EE3C0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03F8-7367-2447-A67A-01E94E8F7936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9A99C2-483C-2546-96FC-DB553FFC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B636BB-9A54-A14F-BDD8-DB58BE2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597ED-A428-4847-8034-7A70C69917BC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742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的基本功能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C80FA8-C8E2-584D-94D2-96F6B240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CF5-9950-CB4C-80B3-BB10BFC106D1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46B329-BFB6-C24F-B1B4-3BF05876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C916E3-5852-9C40-8C4A-BD8915AB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597ED-A428-4847-8034-7A70C69917BC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19188"/>
            <a:ext cx="3937000" cy="50942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编辑界面类似于</a:t>
            </a:r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VIM</a:t>
            </a:r>
            <a:r>
              <a:rPr lang="zh-CN" altLang="en-US" dirty="0"/>
              <a:t>编辑器界面，在</a:t>
            </a:r>
            <a:r>
              <a:rPr lang="en-US" altLang="zh-CN" dirty="0"/>
              <a:t>Notebook</a:t>
            </a:r>
            <a:r>
              <a:rPr lang="zh-CN" altLang="en-US" dirty="0"/>
              <a:t>中也有两种模式，其模式如下。</a:t>
            </a:r>
          </a:p>
          <a:p>
            <a:r>
              <a:rPr lang="zh-CN" altLang="en-US" b="1" dirty="0"/>
              <a:t>编辑模式。</a:t>
            </a:r>
            <a:r>
              <a:rPr lang="zh-CN" altLang="en-US" dirty="0"/>
              <a:t>用于编辑文本和代码。选中单元并按“</a:t>
            </a:r>
            <a:r>
              <a:rPr lang="en-US" altLang="zh-CN" dirty="0"/>
              <a:t>Enter”</a:t>
            </a:r>
            <a:r>
              <a:rPr lang="zh-CN" altLang="en-US" dirty="0"/>
              <a:t>键进入编辑模式，此时单元左侧显示绿色竖线。</a:t>
            </a:r>
            <a:endParaRPr lang="en-US" altLang="zh-CN" dirty="0"/>
          </a:p>
          <a:p>
            <a:r>
              <a:rPr lang="zh-CN" altLang="en-US" b="1" dirty="0"/>
              <a:t>命令模式。</a:t>
            </a:r>
            <a:r>
              <a:rPr lang="zh-CN" altLang="en-US" dirty="0"/>
              <a:t>用于执行键盘输入的快捷命令。通过按“</a:t>
            </a:r>
            <a:r>
              <a:rPr lang="en-US" altLang="zh-CN" dirty="0"/>
              <a:t>Esc”</a:t>
            </a:r>
            <a:r>
              <a:rPr lang="zh-CN" altLang="en-US" dirty="0"/>
              <a:t>键进入命令模式，此时单元左侧显示蓝色竖线。</a:t>
            </a:r>
          </a:p>
          <a:p>
            <a:pPr marL="0" indent="0">
              <a:buNone/>
            </a:pP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014965-853B-4A82-BEA8-0D75C97ACE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667" y="1562492"/>
            <a:ext cx="5980010" cy="125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C6FDFC-3F6B-4AAD-83E3-DBB7280D0791}"/>
              </a:ext>
            </a:extLst>
          </p:cNvPr>
          <p:cNvSpPr/>
          <p:nvPr/>
        </p:nvSpPr>
        <p:spPr bwMode="auto">
          <a:xfrm>
            <a:off x="655417" y="2497456"/>
            <a:ext cx="1251284" cy="42646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1ED888-FF07-4525-89CB-F20309E3F800}"/>
              </a:ext>
            </a:extLst>
          </p:cNvPr>
          <p:cNvSpPr/>
          <p:nvPr/>
        </p:nvSpPr>
        <p:spPr bwMode="auto">
          <a:xfrm>
            <a:off x="695671" y="4075179"/>
            <a:ext cx="1078029" cy="42646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39B151-0068-4463-BC00-E667218ED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667" y="4252832"/>
            <a:ext cx="5812361" cy="12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4031AB52-6CEE-4043-8B57-EAE14DEAEBE7}"/>
              </a:ext>
            </a:extLst>
          </p:cNvPr>
          <p:cNvCxnSpPr>
            <a:endCxn id="6" idx="1"/>
          </p:cNvCxnSpPr>
          <p:nvPr/>
        </p:nvCxnSpPr>
        <p:spPr>
          <a:xfrm flipV="1">
            <a:off x="1992429" y="2187952"/>
            <a:ext cx="3255238" cy="28092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2B9CA126-BE41-4F85-867C-98F584894CD7}"/>
              </a:ext>
            </a:extLst>
          </p:cNvPr>
          <p:cNvCxnSpPr/>
          <p:nvPr/>
        </p:nvCxnSpPr>
        <p:spPr>
          <a:xfrm>
            <a:off x="1992429" y="4504623"/>
            <a:ext cx="3255238" cy="9704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87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数据科学计算平台</a:t>
            </a:r>
            <a:r>
              <a:rPr lang="en-US" altLang="zh-CN" dirty="0"/>
              <a:t>—Anaconda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480" y="1124744"/>
            <a:ext cx="9649072" cy="4876800"/>
          </a:xfrm>
        </p:spPr>
        <p:txBody>
          <a:bodyPr/>
          <a:lstStyle/>
          <a:p>
            <a:pPr algn="just"/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选择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Insert |Insert cell above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，则在当前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cell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上面会添加一个新的默认是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code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类型的单元。通过选择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cell | cell type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菜单选择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Markdown(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标记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，这样就可以获得一个优美，解释性更强的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Notebook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500" dirty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500" dirty="0">
                <a:latin typeface="+mn-ea"/>
              </a:rPr>
              <a:t>Notebook</a:t>
            </a:r>
            <a:r>
              <a:rPr lang="zh-CN" altLang="zh-CN" sz="2500" dirty="0">
                <a:latin typeface="+mn-ea"/>
              </a:rPr>
              <a:t>还具备导出功能，可导出为如下几种形式的文件：</a:t>
            </a:r>
            <a:endParaRPr lang="en-US" altLang="zh-CN" sz="2500" dirty="0">
              <a:latin typeface="+mn-ea"/>
            </a:endParaRPr>
          </a:p>
          <a:p>
            <a:pPr lvl="1" algn="just"/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HTML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Markdown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500" dirty="0" err="1">
                <a:latin typeface="+mn-ea"/>
                <a:cs typeface="Times New Roman" panose="02020603050405020304" pitchFamily="18" charset="0"/>
              </a:rPr>
              <a:t>ReST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	PDF(Through </a:t>
            </a:r>
            <a:r>
              <a:rPr lang="en-US" altLang="zh-CN" sz="2500" dirty="0" err="1">
                <a:latin typeface="+mn-ea"/>
                <a:cs typeface="Times New Roman" panose="02020603050405020304" pitchFamily="18" charset="0"/>
              </a:rPr>
              <a:t>LaTex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500" dirty="0">
                <a:latin typeface="+mn-ea"/>
                <a:cs typeface="Times New Roman" panose="02020603050405020304" pitchFamily="18" charset="0"/>
              </a:rPr>
              <a:t>Raw Python</a:t>
            </a:r>
            <a:r>
              <a:rPr lang="zh-CN" altLang="zh-CN" sz="25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algn="just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1A45FD68-58A9-4954-8932-6A982F1FF487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3403596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zh-CN" dirty="0"/>
              <a:t>中的常用快捷方式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56E6E7D5-6E05-4C98-8E42-2A3DFE6B610D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38</a:t>
            </a:fld>
            <a:endParaRPr lang="en-US" alt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43472" y="1196752"/>
          <a:ext cx="9505056" cy="4752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7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8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54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模式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>
                          <a:effectLst/>
                        </a:rPr>
                        <a:t>快捷键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描述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74">
                <a:tc rowSpan="3"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solidFill>
                            <a:srgbClr val="FF0000"/>
                          </a:solidFill>
                          <a:effectLst/>
                        </a:rPr>
                        <a:t>按</a:t>
                      </a:r>
                      <a:r>
                        <a:rPr lang="en-US" sz="2100" kern="100" dirty="0">
                          <a:solidFill>
                            <a:srgbClr val="FF0000"/>
                          </a:solidFill>
                          <a:effectLst/>
                        </a:rPr>
                        <a:t>Enter</a:t>
                      </a:r>
                      <a:r>
                        <a:rPr lang="zh-CN" sz="2100" kern="100" dirty="0">
                          <a:solidFill>
                            <a:srgbClr val="FF0000"/>
                          </a:solidFill>
                          <a:effectLst/>
                        </a:rPr>
                        <a:t>键进入编辑模式</a:t>
                      </a:r>
                      <a:endParaRPr lang="zh-CN" sz="2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 dirty="0">
                          <a:effectLst/>
                        </a:rPr>
                        <a:t>Ctrl -Enter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>
                          <a:effectLst/>
                        </a:rPr>
                        <a:t>运行当前单元代码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Shift-Enter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>
                          <a:effectLst/>
                        </a:rPr>
                        <a:t>运行当前单元代码并指向下一个单元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 dirty="0">
                          <a:effectLst/>
                        </a:rPr>
                        <a:t>Alt-Enter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>
                          <a:effectLst/>
                        </a:rPr>
                        <a:t>运行本单元代码并在下方插入新单元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23">
                <a:tc rowSpan="7"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solidFill>
                            <a:srgbClr val="FF0000"/>
                          </a:solidFill>
                          <a:effectLst/>
                        </a:rPr>
                        <a:t>按</a:t>
                      </a:r>
                      <a:r>
                        <a:rPr lang="en-US" sz="2100" kern="100" dirty="0">
                          <a:solidFill>
                            <a:srgbClr val="FF0000"/>
                          </a:solidFill>
                          <a:effectLst/>
                        </a:rPr>
                        <a:t>Esc</a:t>
                      </a:r>
                      <a:r>
                        <a:rPr lang="zh-CN" sz="2100" kern="100" dirty="0">
                          <a:solidFill>
                            <a:srgbClr val="FF0000"/>
                          </a:solidFill>
                          <a:effectLst/>
                        </a:rPr>
                        <a:t>键进入</a:t>
                      </a:r>
                      <a:br>
                        <a:rPr lang="en-US" sz="2100" kern="100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zh-CN" sz="2100" kern="100" dirty="0">
                          <a:solidFill>
                            <a:srgbClr val="FF0000"/>
                          </a:solidFill>
                          <a:effectLst/>
                        </a:rPr>
                        <a:t>编辑模式</a:t>
                      </a:r>
                      <a:endParaRPr lang="zh-CN" sz="2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Up</a:t>
                      </a:r>
                      <a:r>
                        <a:rPr lang="zh-CN" sz="2100" kern="100">
                          <a:effectLst/>
                        </a:rPr>
                        <a:t>（</a:t>
                      </a:r>
                      <a:r>
                        <a:rPr lang="en-US" sz="2100" kern="100">
                          <a:effectLst/>
                        </a:rPr>
                        <a:t>Down</a:t>
                      </a:r>
                      <a:r>
                        <a:rPr lang="zh-CN" sz="2100" kern="100">
                          <a:effectLst/>
                        </a:rPr>
                        <a:t>）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选中上方或下方单元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Shift-K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扩大选中上方单元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Shift-J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扩大选中下方单元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Shift-M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合并选中的单元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A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>
                          <a:effectLst/>
                        </a:rPr>
                        <a:t>在当前单元格上面创建一个新的单元格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B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在当前单元格下面创建一个新的单元格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1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>
                          <a:effectLst/>
                        </a:rPr>
                        <a:t>双击</a:t>
                      </a:r>
                      <a:r>
                        <a:rPr lang="en-US" sz="2100" kern="100">
                          <a:effectLst/>
                        </a:rPr>
                        <a:t>D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删除本单元格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697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 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Z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撤销已删除的单元格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697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 dirty="0">
                          <a:effectLst/>
                        </a:rPr>
                        <a:t> 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100" kern="100">
                          <a:effectLst/>
                        </a:rPr>
                        <a:t>M</a:t>
                      </a:r>
                      <a:endParaRPr lang="zh-CN" sz="2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100" kern="100" dirty="0">
                          <a:effectLst/>
                        </a:rPr>
                        <a:t>插入</a:t>
                      </a:r>
                      <a:r>
                        <a:rPr lang="en-US" sz="2100" kern="100" dirty="0">
                          <a:effectLst/>
                        </a:rPr>
                        <a:t>markdown</a:t>
                      </a:r>
                      <a:r>
                        <a:rPr lang="zh-CN" sz="2100" kern="100" dirty="0">
                          <a:effectLst/>
                        </a:rPr>
                        <a:t>格式文本</a:t>
                      </a:r>
                      <a:endParaRPr lang="zh-CN" sz="2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25210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118" y="1893717"/>
            <a:ext cx="7582102" cy="2088232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4D2A6092-0385-4463-AB47-FBF8597DC89E}" type="datetime1">
              <a:rPr lang="zh-CN" altLang="en-US" smtClean="0"/>
              <a:t>2024/9/3</a:t>
            </a:fld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50BD6B0-76F7-4942-8BD6-FCF18CBA2D80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199456" y="1016289"/>
            <a:ext cx="102251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Markdowm</a:t>
            </a:r>
            <a:r>
              <a:rPr lang="zh-CN" altLang="en-US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400" b="0" dirty="0"/>
              <a:t>Markdown</a:t>
            </a:r>
            <a:r>
              <a:rPr lang="en-US" altLang="zh-CN" sz="2100" b="0" dirty="0"/>
              <a:t> </a:t>
            </a:r>
            <a:r>
              <a:rPr lang="zh-CN" altLang="en-US" sz="2100" b="0" dirty="0"/>
              <a:t>是一种轻量级标记语言，它允许人们使用易读易写的纯文本格式编写文档。</a:t>
            </a:r>
            <a:endParaRPr lang="zh-CN" altLang="en-US" sz="21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5" y="4207021"/>
            <a:ext cx="4428571" cy="21809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55118" y="457520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运行后：</a:t>
            </a:r>
          </a:p>
        </p:txBody>
      </p:sp>
      <p:pic>
        <p:nvPicPr>
          <p:cNvPr id="10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492" y="5006093"/>
            <a:ext cx="1442147" cy="143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</p:spTree>
    <p:extLst>
      <p:ext uri="{BB962C8B-B14F-4D97-AF65-F5344CB8AC3E}">
        <p14:creationId xmlns:p14="http://schemas.microsoft.com/office/powerpoint/2010/main" val="81562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BBF32-1CE3-6D43-9B2A-F11FBC1C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实际工作环境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EF35B-42FE-954F-A7D0-0130287A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方案一：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方案二：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857573-7A3B-7146-B5B1-6E59CDDC3745}"/>
              </a:ext>
            </a:extLst>
          </p:cNvPr>
          <p:cNvGrpSpPr/>
          <p:nvPr/>
        </p:nvGrpSpPr>
        <p:grpSpPr>
          <a:xfrm>
            <a:off x="1097173" y="1697713"/>
            <a:ext cx="9530856" cy="1891287"/>
            <a:chOff x="1097173" y="1697713"/>
            <a:chExt cx="9530856" cy="189128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2BB1BD9-5C16-0648-958D-2522199969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97173" y="2412524"/>
              <a:ext cx="2448000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/>
                <a:t>Python</a:t>
              </a:r>
              <a:endParaRPr kumimoji="1" lang="zh-CN" altLang="en-US" sz="24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991607-29C4-BA4F-9A89-1276E699F8EC}"/>
                </a:ext>
              </a:extLst>
            </p:cNvPr>
            <p:cNvSpPr/>
            <p:nvPr/>
          </p:nvSpPr>
          <p:spPr>
            <a:xfrm>
              <a:off x="5459705" y="2348820"/>
              <a:ext cx="1272592" cy="589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400" dirty="0" err="1"/>
                <a:t>Pycharm</a:t>
              </a:r>
              <a:endParaRPr kumimoji="1" lang="en-US" altLang="zh-CN" sz="24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1FAF4DA-C590-8948-BBA3-F69CD4FF2523}"/>
                </a:ext>
              </a:extLst>
            </p:cNvPr>
            <p:cNvSpPr txBox="1"/>
            <p:nvPr/>
          </p:nvSpPr>
          <p:spPr>
            <a:xfrm>
              <a:off x="8646829" y="1697713"/>
              <a:ext cx="1981200" cy="189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000" dirty="0" err="1"/>
                <a:t>Numpy</a:t>
              </a:r>
              <a:endParaRPr kumimoji="1" lang="en-US" altLang="zh-CN" sz="2000" dirty="0"/>
            </a:p>
            <a:p>
              <a:pPr>
                <a:lnSpc>
                  <a:spcPct val="150000"/>
                </a:lnSpc>
              </a:pPr>
              <a:r>
                <a:rPr kumimoji="1" lang="en-US" altLang="zh-CN" sz="2000" dirty="0"/>
                <a:t>Pandas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2000" dirty="0"/>
                <a:t>Matplotlib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2000" dirty="0"/>
                <a:t>Scikit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Learn</a:t>
              </a:r>
              <a:endParaRPr kumimoji="1"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C5BFE89-6E0B-9C43-B05E-D2DFFA47B130}"/>
                    </a:ext>
                  </a:extLst>
                </p:cNvPr>
                <p:cNvSpPr txBox="1"/>
                <p:nvPr/>
              </p:nvSpPr>
              <p:spPr>
                <a:xfrm>
                  <a:off x="7484218" y="2458690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C5BFE89-6E0B-9C43-B05E-D2DFFA47B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4218" y="2458690"/>
                  <a:ext cx="41069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F9B7DD7-F02F-D641-A155-31A7A21B9898}"/>
                    </a:ext>
                  </a:extLst>
                </p:cNvPr>
                <p:cNvSpPr txBox="1"/>
                <p:nvPr/>
              </p:nvSpPr>
              <p:spPr>
                <a:xfrm>
                  <a:off x="4297094" y="2458690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F9B7DD7-F02F-D641-A155-31A7A21B9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094" y="2458690"/>
                  <a:ext cx="41069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53D9453-B829-E147-B4C7-E4DDEAC24123}"/>
              </a:ext>
            </a:extLst>
          </p:cNvPr>
          <p:cNvSpPr txBox="1">
            <a:spLocks noChangeAspect="1"/>
          </p:cNvSpPr>
          <p:nvPr/>
        </p:nvSpPr>
        <p:spPr>
          <a:xfrm>
            <a:off x="1460589" y="5127901"/>
            <a:ext cx="24480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Anaconda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B8B1CF-3900-094B-8063-4C7A55BCDAE6}"/>
              </a:ext>
            </a:extLst>
          </p:cNvPr>
          <p:cNvSpPr txBox="1">
            <a:spLocks noChangeAspect="1"/>
          </p:cNvSpPr>
          <p:nvPr/>
        </p:nvSpPr>
        <p:spPr>
          <a:xfrm>
            <a:off x="5242040" y="3847791"/>
            <a:ext cx="2448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Python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580821-BBF0-AE46-A35F-D91034864624}"/>
              </a:ext>
            </a:extLst>
          </p:cNvPr>
          <p:cNvSpPr txBox="1"/>
          <p:nvPr/>
        </p:nvSpPr>
        <p:spPr>
          <a:xfrm>
            <a:off x="5242040" y="4466182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/>
              <a:t>Numpy</a:t>
            </a:r>
            <a:endParaRPr kumimoji="1" lang="en-US" altLang="zh-CN" sz="2000" dirty="0"/>
          </a:p>
          <a:p>
            <a:r>
              <a:rPr kumimoji="1" lang="en-US" altLang="zh-CN" sz="2000" dirty="0"/>
              <a:t>Pandas</a:t>
            </a:r>
          </a:p>
          <a:p>
            <a:r>
              <a:rPr kumimoji="1" lang="en-US" altLang="zh-CN" sz="2000" dirty="0"/>
              <a:t>Matplotlib</a:t>
            </a:r>
          </a:p>
          <a:p>
            <a:r>
              <a:rPr kumimoji="1" lang="en-US" altLang="zh-CN" sz="2000" dirty="0"/>
              <a:t>Scikit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</a:t>
            </a:r>
            <a:endParaRPr kumimoji="1" lang="zh-CN" altLang="en-US" sz="2000" dirty="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689360C-7281-CE42-BFB4-5313EA004298}"/>
              </a:ext>
            </a:extLst>
          </p:cNvPr>
          <p:cNvSpPr/>
          <p:nvPr/>
        </p:nvSpPr>
        <p:spPr>
          <a:xfrm>
            <a:off x="4297094" y="4029979"/>
            <a:ext cx="410690" cy="2323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4F8779-5C61-334A-9E52-3352F5347DBA}"/>
              </a:ext>
            </a:extLst>
          </p:cNvPr>
          <p:cNvSpPr/>
          <p:nvPr/>
        </p:nvSpPr>
        <p:spPr>
          <a:xfrm>
            <a:off x="5242040" y="5759033"/>
            <a:ext cx="109337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/>
              <a:t>Pycharm</a:t>
            </a:r>
            <a:endParaRPr kumimoji="1" lang="en-US" altLang="zh-CN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6CE1D9-22D3-EA49-849D-C3559ED84A03}"/>
              </a:ext>
            </a:extLst>
          </p:cNvPr>
          <p:cNvSpPr/>
          <p:nvPr/>
        </p:nvSpPr>
        <p:spPr>
          <a:xfrm>
            <a:off x="5242040" y="6161080"/>
            <a:ext cx="2043445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/>
              <a:t>Jupyter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Notebook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>
          <a:xfrm>
            <a:off x="1321675" y="6480175"/>
            <a:ext cx="2743200" cy="365125"/>
          </a:xfrm>
        </p:spPr>
        <p:txBody>
          <a:bodyPr/>
          <a:lstStyle/>
          <a:p>
            <a:fld id="{2AE115F4-99D2-476D-80A7-8AFA3A890AC7}" type="datetime1">
              <a:rPr kumimoji="1" lang="zh-CN" altLang="en-US" smtClean="0"/>
              <a:t>2024/9/3</a:t>
            </a:fld>
            <a:endParaRPr kumimoji="1"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kumimoji="1" lang="zh-CN" altLang="en-US"/>
              <a:t>计算机科学与技术系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256E891E-1E93-0C41-AA3E-4839AEA8418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24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47400-9CAF-1B04-D095-B853795E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Jupyter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Markdown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3C9A31-139C-BEDF-C8EE-E76C29FC1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354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4089C1-38D9-42E6-8841-6BA62E1E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Markdown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Jupyter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Notebook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中，可以使用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进行文本标记，以便用户查看。同时</a:t>
            </a:r>
            <a:r>
              <a:rPr lang="en-US" altLang="zh-CN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Jupyter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Notebook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还可以将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Notebook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导出形成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PDF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等多种格式。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是一种可以使用普通文本编辑器编写的标记语言，通过简单的标记语法，便可以使普通文本内容具有一定的格式。</a:t>
            </a:r>
            <a:r>
              <a:rPr lang="en-US" altLang="zh-CN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Jupyter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Notebook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单元功能较多，下面将从标题、列表、字体、表格和数学公式编辑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个方面进行介绍。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63B2A-DE67-3845-B950-B61DEC71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3C40-4A2C-2946-9511-646D49874276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2F33A3-98D9-9B41-B708-624A7758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</p:spTree>
    <p:extLst>
      <p:ext uri="{BB962C8B-B14F-4D97-AF65-F5344CB8AC3E}">
        <p14:creationId xmlns:p14="http://schemas.microsoft.com/office/powerpoint/2010/main" val="2336456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08" y="164350"/>
            <a:ext cx="10028269" cy="892807"/>
          </a:xfrm>
        </p:spPr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92272-B18C-460C-9C0F-6FF28DD2A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19" y="1713662"/>
            <a:ext cx="6689500" cy="4339721"/>
          </a:xfrm>
        </p:spPr>
        <p:txBody>
          <a:bodyPr>
            <a:normAutofit/>
          </a:bodyPr>
          <a:lstStyle/>
          <a:p>
            <a:r>
              <a:rPr lang="zh-CN" altLang="en-US" b="0" dirty="0"/>
              <a:t>标题是标明文章和作品等内容的简短语句。读者写报告或写论文时，标题是不可或缺的，尤其是论文的章节等，需要使用不同级别的标题。一般使用</a:t>
            </a:r>
            <a:r>
              <a:rPr lang="en-US" altLang="zh-CN" b="0" dirty="0"/>
              <a:t>Markdown</a:t>
            </a:r>
            <a:r>
              <a:rPr lang="zh-CN" altLang="en-US" b="0" dirty="0"/>
              <a:t>中的类</a:t>
            </a:r>
            <a:r>
              <a:rPr lang="en-US" altLang="zh-CN" b="0" dirty="0" err="1"/>
              <a:t>Atx</a:t>
            </a:r>
            <a:r>
              <a:rPr lang="zh-CN" altLang="en-US" b="0" dirty="0"/>
              <a:t>形式进行标题的排版，在首行前加一个“</a:t>
            </a:r>
            <a:r>
              <a:rPr lang="en-US" altLang="zh-CN" b="0" dirty="0"/>
              <a:t>#”</a:t>
            </a:r>
            <a:r>
              <a:rPr lang="zh-CN" altLang="en-US" b="0" dirty="0"/>
              <a:t>字符代表一级标题，加两个“</a:t>
            </a:r>
            <a:r>
              <a:rPr lang="en-US" altLang="zh-CN" b="0" dirty="0"/>
              <a:t>#”</a:t>
            </a:r>
            <a:r>
              <a:rPr lang="zh-CN" altLang="en-US" b="0" dirty="0"/>
              <a:t>字符代表二级标题，以此类推。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C33BFA-DDD4-4B4C-B1FB-3ED63AF9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2697-1A2E-0248-B5EA-01F8D3C76AA1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E38152-4C50-3144-898A-FC5047713C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F156A9CC-8341-4E50-B413-6C84876FB3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1</a:t>
            </a:r>
            <a:r>
              <a:rPr lang="zh-CN" altLang="en-US" b="1" dirty="0">
                <a:latin typeface="+mn-ea"/>
                <a:ea typeface="+mn-ea"/>
              </a:rPr>
              <a:t>）</a:t>
            </a:r>
            <a:r>
              <a:rPr lang="zh-CN" altLang="en-US" sz="2000" b="1" dirty="0">
                <a:latin typeface="+mn-ea"/>
                <a:ea typeface="+mn-ea"/>
              </a:rPr>
              <a:t>标题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571EDF-6CA1-4455-A7E4-B872811D8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02"/>
          <a:stretch/>
        </p:blipFill>
        <p:spPr bwMode="auto">
          <a:xfrm>
            <a:off x="7599308" y="969764"/>
            <a:ext cx="3680059" cy="258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DA1178-4176-4C4B-B216-9866E6887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79"/>
          <a:stretch/>
        </p:blipFill>
        <p:spPr bwMode="auto">
          <a:xfrm>
            <a:off x="7862047" y="3685642"/>
            <a:ext cx="2996664" cy="277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8881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64350"/>
            <a:ext cx="10063895" cy="892807"/>
          </a:xfrm>
        </p:spPr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92272-B18C-460C-9C0F-6FF28DD2A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19" y="1713662"/>
            <a:ext cx="6653875" cy="4339721"/>
          </a:xfrm>
        </p:spPr>
        <p:txBody>
          <a:bodyPr>
            <a:normAutofit/>
          </a:bodyPr>
          <a:lstStyle/>
          <a:p>
            <a:r>
              <a:rPr lang="zh-CN" altLang="en-US" sz="2800" b="0" dirty="0"/>
              <a:t>列表是一种由数据项构成的有限序列，即按照一定的线性顺序排列而成的数据项的集合。列表一般分为两种：一种是无序列表，使用一些图标标记，没有序号，没有排列顺序；另一种是有序列表，使用数字标记，有排列顺序。</a:t>
            </a:r>
            <a:r>
              <a:rPr lang="en-US" altLang="zh-CN" sz="2800" b="0" dirty="0"/>
              <a:t>Markdown</a:t>
            </a:r>
            <a:r>
              <a:rPr lang="zh-CN" altLang="en-US" sz="2800" b="0" dirty="0"/>
              <a:t>对于无序列表，可使用星号、加号或减号作为列表标记；</a:t>
            </a:r>
            <a:r>
              <a:rPr lang="en-US" altLang="zh-CN" sz="2800" b="0" dirty="0"/>
              <a:t>Markdown</a:t>
            </a:r>
            <a:r>
              <a:rPr lang="zh-CN" altLang="en-US" sz="2800" b="0" dirty="0"/>
              <a:t>对于有序列表，则使用数字加“</a:t>
            </a:r>
            <a:r>
              <a:rPr lang="en-US" altLang="zh-CN" sz="2800" b="0" dirty="0"/>
              <a:t>.”</a:t>
            </a:r>
            <a:r>
              <a:rPr lang="zh-CN" altLang="en-US" sz="2800" b="0" dirty="0"/>
              <a:t>和“ ”（一个空格）表示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17F620-2840-3747-B285-9A4A9BD0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8D68-BDAA-0E45-9EB7-4076FBA20F18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24B71A-8BC7-9142-9F59-359DDCF7AE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BB9F7-C8D0-40BA-A544-43486B02DB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）列表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A5D99B-5351-4720-84E7-9547238B2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03"/>
          <a:stretch/>
        </p:blipFill>
        <p:spPr bwMode="auto">
          <a:xfrm>
            <a:off x="7573288" y="1239631"/>
            <a:ext cx="3246922" cy="232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217DF1-B011-4152-8B46-26D139719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69"/>
          <a:stretch/>
        </p:blipFill>
        <p:spPr bwMode="auto">
          <a:xfrm>
            <a:off x="7573288" y="3771397"/>
            <a:ext cx="3920692" cy="2511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1435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64350"/>
            <a:ext cx="10182648" cy="892807"/>
          </a:xfrm>
        </p:spPr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92272-B18C-460C-9C0F-6FF28DD2A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19" y="1713662"/>
            <a:ext cx="6570747" cy="4339721"/>
          </a:xfrm>
        </p:spPr>
        <p:txBody>
          <a:bodyPr>
            <a:normAutofit/>
          </a:bodyPr>
          <a:lstStyle/>
          <a:p>
            <a:r>
              <a:rPr lang="zh-CN" altLang="en-US" b="0" dirty="0"/>
              <a:t>文档中为了凸显部分内容，一般对文字使用加粗或斜体格式，使得该部分内容变得更加醒目。对于</a:t>
            </a:r>
            <a:r>
              <a:rPr lang="en-US" altLang="zh-CN" b="0" dirty="0"/>
              <a:t>Markdown</a:t>
            </a:r>
            <a:r>
              <a:rPr lang="zh-CN" altLang="en-US" b="0" dirty="0"/>
              <a:t>排版工具而言，通常使用星号“*”和下划线“</a:t>
            </a:r>
            <a:r>
              <a:rPr lang="en-US" altLang="zh-CN" b="0" dirty="0"/>
              <a:t>_”</a:t>
            </a:r>
            <a:r>
              <a:rPr lang="zh-CN" altLang="en-US" b="0" dirty="0"/>
              <a:t>作为标记字词的符号。前后有两个星号或下划线表示加粗，前后有</a:t>
            </a:r>
            <a:r>
              <a:rPr lang="en-US" altLang="zh-CN" b="0" dirty="0"/>
              <a:t>3</a:t>
            </a:r>
            <a:r>
              <a:rPr lang="zh-CN" altLang="en-US" b="0" dirty="0"/>
              <a:t>个星号或下划线表示斜体。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547F3D-7502-1B40-9255-A9BCC5D5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16DD-3531-D249-A2E6-44F75BDF1DB0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F0712-C9DF-C94D-A70E-584791EB69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A38EB0-A31D-442E-9A8B-F3DAE8988E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zh-CN" altLang="en-US" sz="2000" b="1" dirty="0"/>
              <a:t>字体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0005C2-42B8-4887-85F7-38A36C6F1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6"/>
          <a:stretch/>
        </p:blipFill>
        <p:spPr bwMode="auto">
          <a:xfrm>
            <a:off x="7365243" y="1057157"/>
            <a:ext cx="4331212" cy="242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E87300-E7DF-4562-8636-81141DF73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89"/>
          <a:stretch/>
        </p:blipFill>
        <p:spPr bwMode="auto">
          <a:xfrm>
            <a:off x="7365243" y="3595499"/>
            <a:ext cx="4402938" cy="2457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033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84" y="164350"/>
            <a:ext cx="9968893" cy="892807"/>
          </a:xfrm>
        </p:spPr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92272-B18C-460C-9C0F-6FF28DD2A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19" y="1713662"/>
            <a:ext cx="4730071" cy="4610136"/>
          </a:xfrm>
        </p:spPr>
        <p:txBody>
          <a:bodyPr>
            <a:normAutofit/>
          </a:bodyPr>
          <a:lstStyle/>
          <a:p>
            <a:r>
              <a:rPr lang="zh-CN" altLang="en-US" b="0" dirty="0"/>
              <a:t>使用</a:t>
            </a:r>
            <a:r>
              <a:rPr lang="en-US" altLang="zh-CN" b="0" dirty="0"/>
              <a:t>Markdown</a:t>
            </a:r>
            <a:r>
              <a:rPr lang="zh-CN" altLang="en-US" b="0" dirty="0"/>
              <a:t>同样也可以绘制表格。代码的第一行表示表头，第二行分隔表头和主体部分，从第三行开始，每一行代表一个表格行。列与列之间用符号“｜”隔开，表格每一行的两边也要有符号“｜”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FF99C2-CD5D-8C44-8190-F479877A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C327-4F00-324B-8D06-F22276B148FA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ED0BD0-A91C-7A49-A8C8-DE8DBC063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D27C84-89DA-486A-A8DA-7C5099A9E2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/>
          <a:lstStyle/>
          <a:p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）表格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7191B0-331F-4ACD-909F-2EE300EC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24" y="2230248"/>
            <a:ext cx="6075962" cy="90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1A93C5-B730-46A0-B3A3-301A996B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62" y="4161153"/>
            <a:ext cx="6228086" cy="1130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034" y="164350"/>
            <a:ext cx="9992643" cy="892807"/>
          </a:xfrm>
        </p:spPr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92272-B18C-460C-9C0F-6FF28DD2A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20" y="1713663"/>
            <a:ext cx="11376753" cy="180918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0" dirty="0"/>
              <a:t>LaTeX</a:t>
            </a:r>
            <a:r>
              <a:rPr lang="zh-CN" altLang="en-US" b="0" dirty="0"/>
              <a:t>是写科研论文的必备工具，不但能实现严格的文档排版，而且能编辑复杂的数学公式。</a:t>
            </a:r>
            <a:endParaRPr lang="en-US" altLang="zh-CN" b="0" dirty="0"/>
          </a:p>
          <a:p>
            <a:pPr>
              <a:lnSpc>
                <a:spcPct val="120000"/>
              </a:lnSpc>
            </a:pPr>
            <a:r>
              <a:rPr lang="zh-CN" altLang="en-US" b="0" dirty="0"/>
              <a:t>在</a:t>
            </a:r>
            <a:r>
              <a:rPr lang="en-US" altLang="zh-CN" b="0" dirty="0" err="1"/>
              <a:t>Jupyter</a:t>
            </a:r>
            <a:r>
              <a:rPr lang="en-US" altLang="zh-CN" b="0" dirty="0"/>
              <a:t> Notebook</a:t>
            </a:r>
            <a:r>
              <a:rPr lang="zh-CN" altLang="en-US" b="0" dirty="0"/>
              <a:t>的</a:t>
            </a:r>
            <a:r>
              <a:rPr lang="en-US" altLang="zh-CN" b="0" dirty="0"/>
              <a:t>Markdown</a:t>
            </a:r>
            <a:r>
              <a:rPr lang="zh-CN" altLang="en-US" b="0" dirty="0"/>
              <a:t>单元中也可以使用</a:t>
            </a:r>
            <a:r>
              <a:rPr lang="en-US" altLang="zh-CN" b="0" dirty="0"/>
              <a:t>LaTeX</a:t>
            </a:r>
            <a:r>
              <a:rPr lang="zh-CN" altLang="en-US" b="0" dirty="0"/>
              <a:t>来插入数学公式。在文本行中插入数学公式，应使用两个“</a:t>
            </a:r>
            <a:r>
              <a:rPr lang="en-US" altLang="zh-CN" b="0" dirty="0"/>
              <a:t>$”</a:t>
            </a:r>
            <a:r>
              <a:rPr lang="zh-CN" altLang="en-US" b="0" dirty="0"/>
              <a:t>符号，如质能方程“</a:t>
            </a:r>
            <a:r>
              <a:rPr lang="en-US" altLang="zh-CN" b="0" dirty="0"/>
              <a:t>$E = mc^2$”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>
              <a:lnSpc>
                <a:spcPct val="120000"/>
              </a:lnSpc>
            </a:pPr>
            <a:r>
              <a:rPr lang="zh-CN" altLang="en-US" b="0" dirty="0"/>
              <a:t>如果要插入一个数学区块，那么使用两个“</a:t>
            </a:r>
            <a:r>
              <a:rPr lang="en-US" altLang="zh-CN" b="0" dirty="0"/>
              <a:t>$$”</a:t>
            </a:r>
            <a:r>
              <a:rPr lang="zh-CN" altLang="en-US" b="0" dirty="0"/>
              <a:t>符号，如使用“</a:t>
            </a:r>
            <a:r>
              <a:rPr lang="en-US" altLang="zh-CN" b="0" dirty="0"/>
              <a:t>$$ z = \frac{x}{y} $$”</a:t>
            </a:r>
            <a:r>
              <a:rPr lang="zh-CN" altLang="en-US" b="0" dirty="0"/>
              <a:t>表示式。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7451EC-68F2-A442-BF4D-74BD8F6F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93BC-EAAC-9A44-B5EF-E59150A7269A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7C613D-5619-FC4A-99D9-DDAB96388C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D27C84-89DA-486A-A8DA-7C5099A9E2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/>
          <a:lstStyle/>
          <a:p>
            <a:r>
              <a:rPr lang="zh-CN" altLang="en-US" sz="1800" b="1" kern="100" dirty="0"/>
              <a:t>（</a:t>
            </a:r>
            <a:r>
              <a:rPr lang="en-US" altLang="zh-CN" sz="1800" b="1" kern="100" dirty="0"/>
              <a:t>5</a:t>
            </a:r>
            <a:r>
              <a:rPr lang="zh-CN" altLang="en-US" sz="1800" b="1" kern="100" dirty="0"/>
              <a:t>）数学公式编辑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248455-E222-45D2-B23A-BCCCF4114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12"/>
          <a:stretch/>
        </p:blipFill>
        <p:spPr bwMode="auto">
          <a:xfrm>
            <a:off x="3357014" y="3522847"/>
            <a:ext cx="5477972" cy="2901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8264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2">
            <a:extLst>
              <a:ext uri="{FF2B5EF4-FFF2-40B4-BE49-F238E27FC236}">
                <a16:creationId xmlns:a16="http://schemas.microsoft.com/office/drawing/2014/main" id="{1D95FED7-2A44-4379-976D-E9A4CDB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5" y="164350"/>
            <a:ext cx="10147022" cy="892807"/>
          </a:xfrm>
        </p:spPr>
        <p:txBody>
          <a:bodyPr/>
          <a:lstStyle/>
          <a:p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掌握</a:t>
            </a:r>
            <a:r>
              <a:rPr kumimoji="0"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Jupyter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Notebook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的高级功能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92272-B18C-460C-9C0F-6FF28DD2A3F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3820" y="1713662"/>
            <a:ext cx="5178083" cy="4785259"/>
          </a:xfrm>
        </p:spPr>
        <p:txBody>
          <a:bodyPr>
            <a:normAutofit/>
          </a:bodyPr>
          <a:lstStyle/>
          <a:p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Notebook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还有一个强大的特性，就是导出功能，可以将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Notebook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导出为多种格式，如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Markdown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reST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PDF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（通过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LaTeX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）等格式。其中，导出为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PDF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功能，可以让读者不用写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LaTeX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即可创建漂亮的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PDF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文档。</a:t>
            </a:r>
            <a:endParaRPr lang="en-US" altLang="zh-CN" sz="2000" b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读者还可以将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Notebook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作为网页发布在自己的网站上。甚至，可以导出为</a:t>
            </a:r>
            <a:r>
              <a:rPr lang="en-US" altLang="zh-CN" sz="2000" b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reST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格式，作为软件库的文档。</a:t>
            </a:r>
            <a:endParaRPr lang="en-US" altLang="zh-CN" sz="2000" b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导出功能可以依次选择“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File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0" dirty="0">
                <a:effectLst/>
                <a:latin typeface="方正书宋简体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Download as</a:t>
            </a:r>
            <a:r>
              <a:rPr lang="zh-CN" altLang="zh-CN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”级联菜单中的命令实现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3600" b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AC2E0A-4698-FF43-B1CF-EF4B7C01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8F1C-7AED-A34E-9522-E604417635E5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7F40B0-38E1-664E-A6D6-C45DA8F73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D27C84-89DA-486A-A8DA-7C5099A9E2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8238"/>
            <a:ext cx="5672138" cy="427037"/>
          </a:xfrm>
        </p:spPr>
        <p:txBody>
          <a:bodyPr/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导出功能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1C07E4-FA34-433D-BE09-975510CB2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" b="2309"/>
          <a:stretch>
            <a:fillRect/>
          </a:stretch>
        </p:blipFill>
        <p:spPr bwMode="auto">
          <a:xfrm>
            <a:off x="5977619" y="1713662"/>
            <a:ext cx="5075796" cy="40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968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6A87-BDD2-420C-B045-290FFEBE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安装和使用</a:t>
            </a:r>
            <a:r>
              <a:rPr lang="en-US" altLang="zh-CN" dirty="0"/>
              <a:t>Anaconda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02F1E-E4DF-445B-BA48-17990228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428" y="1825625"/>
            <a:ext cx="976737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/>
              <a:t>Anaconda</a:t>
            </a:r>
            <a:r>
              <a:rPr lang="zh-CN" altLang="en-US" dirty="0"/>
              <a:t>， 在</a:t>
            </a:r>
            <a:r>
              <a:rPr lang="en-US" altLang="zh-CN" dirty="0"/>
              <a:t>Environment</a:t>
            </a:r>
            <a:r>
              <a:rPr lang="zh-CN" altLang="en-US" dirty="0"/>
              <a:t>中勾选安装需要的工具：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Sklearn</a:t>
            </a:r>
            <a:r>
              <a:rPr lang="en-US" altLang="zh-CN" dirty="0"/>
              <a:t>(</a:t>
            </a:r>
            <a:r>
              <a:rPr lang="en-US" altLang="zh-CN" dirty="0" err="1"/>
              <a:t>scikit</a:t>
            </a:r>
            <a:r>
              <a:rPr lang="en-US" altLang="zh-CN" dirty="0"/>
              <a:t>-learn)</a:t>
            </a:r>
          </a:p>
          <a:p>
            <a:pPr marL="0" indent="0">
              <a:buNone/>
            </a:pPr>
            <a:r>
              <a:rPr lang="en-US" altLang="zh-CN" dirty="0"/>
              <a:t>Matplotlib</a:t>
            </a:r>
          </a:p>
          <a:p>
            <a:pPr marL="0" indent="0">
              <a:buNone/>
            </a:pPr>
            <a:r>
              <a:rPr lang="en-US" altLang="zh-CN" dirty="0" err="1"/>
              <a:t>Opencv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等等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57295D-3A55-4C50-90A7-EC2FCEF20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2172C8-A1E8-4F10-A7CA-681D6C0B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72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9EFDE-A12A-409B-B22B-F2020C33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安装和使用</a:t>
            </a:r>
            <a:r>
              <a:rPr lang="en-US" altLang="zh-CN" dirty="0"/>
              <a:t>Anaconda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223B6-0F43-4F75-B670-37CC0E350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scikit</a:t>
            </a:r>
            <a:r>
              <a:rPr lang="en-US" altLang="zh-CN" dirty="0"/>
              <a:t>-learn, matplotlib, </a:t>
            </a:r>
            <a:r>
              <a:rPr lang="en-US" altLang="zh-CN" dirty="0" err="1"/>
              <a:t>opencv</a:t>
            </a:r>
            <a:r>
              <a:rPr lang="zh-CN" altLang="en-US" dirty="0"/>
              <a:t>可以查找安装，例如：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1389F1-2DDA-4F65-BF41-8642F1B3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D2C5C0-8B85-4272-B880-E0294A03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61B30F-3871-4E6D-9385-E00CD2F6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11" y="2424284"/>
            <a:ext cx="8937040" cy="295839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05D45D7-5D52-49C3-94C9-1AC546A49F7F}"/>
              </a:ext>
            </a:extLst>
          </p:cNvPr>
          <p:cNvSpPr txBox="1">
            <a:spLocks/>
          </p:cNvSpPr>
          <p:nvPr/>
        </p:nvSpPr>
        <p:spPr>
          <a:xfrm>
            <a:off x="782197" y="5503670"/>
            <a:ext cx="10571603" cy="610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查找不到的包，可以使用终端命令安装，例如：</a:t>
            </a:r>
            <a:r>
              <a:rPr lang="en-US" altLang="zh-CN" dirty="0"/>
              <a:t>pip install matplotlib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85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863EBB0E-D8B3-B948-B168-C69916389D00}"/>
              </a:ext>
            </a:extLst>
          </p:cNvPr>
          <p:cNvSpPr txBox="1"/>
          <p:nvPr/>
        </p:nvSpPr>
        <p:spPr>
          <a:xfrm>
            <a:off x="2494665" y="262937"/>
            <a:ext cx="596353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kumimoji="0" lang="zh-CN" altLang="en-US" sz="4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18" name="矩形 1">
            <a:extLst>
              <a:ext uri="{FF2B5EF4-FFF2-40B4-BE49-F238E27FC236}">
                <a16:creationId xmlns:a16="http://schemas.microsoft.com/office/drawing/2014/main" id="{7A5D4DE9-5524-5D4F-BF4E-C36BB8C9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06475"/>
            <a:ext cx="111458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）访问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http://www.python.org/download/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   选择安装包。</a:t>
            </a:r>
          </a:p>
        </p:txBody>
      </p:sp>
      <p:pic>
        <p:nvPicPr>
          <p:cNvPr id="34819" name="图片 3">
            <a:extLst>
              <a:ext uri="{FF2B5EF4-FFF2-40B4-BE49-F238E27FC236}">
                <a16:creationId xmlns:a16="http://schemas.microsoft.com/office/drawing/2014/main" id="{039B869D-D95D-1F46-8B34-727096691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260600"/>
            <a:ext cx="68707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286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59579-AE40-4A68-AA48-AF7C0921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Pycharm</a:t>
            </a:r>
            <a:r>
              <a:rPr lang="zh-CN" altLang="en-US" dirty="0"/>
              <a:t>中使用</a:t>
            </a:r>
            <a:r>
              <a:rPr lang="en-US" altLang="zh-CN" dirty="0"/>
              <a:t>Anaconda</a:t>
            </a:r>
            <a:r>
              <a:rPr lang="zh-CN" altLang="en-US" dirty="0"/>
              <a:t>环境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E0F29-B327-44E3-A660-BDB64257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291"/>
            <a:ext cx="10515600" cy="4050214"/>
          </a:xfrm>
        </p:spPr>
        <p:txBody>
          <a:bodyPr/>
          <a:lstStyle/>
          <a:p>
            <a:r>
              <a:rPr lang="zh-CN" altLang="en-US" dirty="0"/>
              <a:t>使</a:t>
            </a:r>
            <a:r>
              <a:rPr lang="en-US" altLang="zh-CN" dirty="0"/>
              <a:t>anaconda</a:t>
            </a:r>
            <a:r>
              <a:rPr lang="zh-CN" altLang="en-US" dirty="0"/>
              <a:t>和</a:t>
            </a:r>
            <a:r>
              <a:rPr lang="en-US" altLang="zh-CN" dirty="0" err="1"/>
              <a:t>pycharm</a:t>
            </a:r>
            <a:r>
              <a:rPr lang="zh-CN" altLang="en-US" dirty="0"/>
              <a:t>使用同一个</a:t>
            </a:r>
            <a:r>
              <a:rPr lang="en-US" altLang="zh-CN" dirty="0" err="1"/>
              <a:t>Python.exe</a:t>
            </a:r>
            <a:r>
              <a:rPr lang="zh-CN" altLang="en-US" dirty="0"/>
              <a:t>，使两个软件的</a:t>
            </a:r>
            <a:r>
              <a:rPr lang="en-US" altLang="zh-CN" dirty="0"/>
              <a:t>Python</a:t>
            </a:r>
            <a:r>
              <a:rPr lang="zh-CN" altLang="en-US" dirty="0"/>
              <a:t>工具包一致。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ADDC8E-986E-44C2-9AC2-E2809CDC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E76091-8A89-45EB-A077-5CEE9683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222439-8FD6-BA49-A487-D607FBCB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19" y="2430506"/>
            <a:ext cx="6368731" cy="392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05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DFA45-5734-E148-BC83-607EB1CF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6D1EF-1CDB-964A-99E7-36194322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选择解释器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8382C6-6307-134A-B798-CE1B74CA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58B362-9E3C-BD44-AB14-31D18EB6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04FAB-715B-604B-A236-7328763B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228" y="1513626"/>
            <a:ext cx="6643052" cy="484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559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4C3FC-87E5-844D-8D36-A7A55AB7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1A4FD-785C-604E-9EAC-9D74AD7B8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Location</a:t>
            </a:r>
            <a:r>
              <a:rPr lang="zh-CN" altLang="en-US" dirty="0"/>
              <a:t>处填入项目保存位置，</a:t>
            </a:r>
            <a:r>
              <a:rPr lang="en-US" altLang="zh-CN" dirty="0"/>
              <a:t>Project Interpreter Python 3.7</a:t>
            </a:r>
            <a:r>
              <a:rPr lang="zh-CN" altLang="en-US" dirty="0"/>
              <a:t>选择下面的</a:t>
            </a:r>
            <a:r>
              <a:rPr lang="en-US" altLang="zh-CN" dirty="0"/>
              <a:t>Existing Interpreter</a:t>
            </a:r>
            <a:r>
              <a:rPr lang="zh-CN" altLang="en-US" dirty="0"/>
              <a:t>及</a:t>
            </a:r>
            <a:r>
              <a:rPr lang="en-US" altLang="zh-CN" dirty="0"/>
              <a:t>Anaconda3</a:t>
            </a:r>
            <a:r>
              <a:rPr lang="zh-CN" altLang="en-US" dirty="0"/>
              <a:t>下的</a:t>
            </a:r>
            <a:r>
              <a:rPr lang="en-US" altLang="zh-CN" dirty="0"/>
              <a:t>python</a:t>
            </a:r>
            <a:r>
              <a:rPr lang="zh-CN" altLang="en-US" dirty="0"/>
              <a:t>解释器，完成后点击</a:t>
            </a:r>
            <a:r>
              <a:rPr lang="en-US" altLang="zh-CN" dirty="0"/>
              <a:t>Create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A1B2B5-D2A7-8E4B-8789-F8BAFA97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C1AC53-DEF6-9543-B042-90DE7FCC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9E1C7347-D209-4444-83A9-E6B40165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932327"/>
            <a:ext cx="6286500" cy="45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74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0BE41-0695-934A-BE2D-0A4E61E4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D4A8A-9536-1E4C-AC6F-7FFE2F6E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也可以创建在创建工程后修改解释器设置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5DB9AC-50C8-A14A-9BC9-E2EB49A8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82D94E-EA04-EB41-8031-3C9E0CEB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327C04C-8A0E-E74F-8A48-25C526860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2002346"/>
            <a:ext cx="6263640" cy="346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805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7B44D-767C-5C47-B06B-4484E90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8F5FAD-2200-5349-B637-6E7A1284E7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2904" y="1352550"/>
            <a:ext cx="6966192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63DFA-921B-3F47-94C8-17BD4726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40E8DE-2E16-C84A-869E-A80182A0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08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672B-7775-DF47-95C5-8A1526AD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4C03D38-B4C0-FF4F-B403-5E945C1AA4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0627" y="1352550"/>
            <a:ext cx="8710745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0C6A3A-4479-2A47-89F0-4D9D50B8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789AF-EFEC-5347-9C5E-943DAE36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0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4BEB7-377C-CD4C-8402-46FDF7F8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39761-4ECB-984F-A632-71A1F15B5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选择</a:t>
            </a:r>
            <a:r>
              <a:rPr kumimoji="1" lang="en-US" altLang="zh-CN" dirty="0"/>
              <a:t>Anaconda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Python.exe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F95390-5516-2C4A-A0B0-F0C7A7E9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FBD7E-EA58-2C44-9DE8-EACAD4A9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4BDBD48-8B2E-EB47-88C8-2E62EFF1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324" y="1973319"/>
            <a:ext cx="6846570" cy="3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59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A2B1C-B5B7-F649-BF97-CC5BF4F1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完成添加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ECADDF2-3DAF-5C48-BED9-36EB2B8026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486" y="1352550"/>
            <a:ext cx="8705028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D6334-D1DC-CA43-8E37-FDDD924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63A525-F8A7-5A4B-A3E6-40AC3E6C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2AD7-A59C-4E6A-87CD-420698530FE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183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8313496-719A-4DA8-956B-75CAF805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48626-5256-4386-8A24-02A1DC45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本章主要介绍了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的基本情况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紧接着阐述了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的特点，安装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开发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环境。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最后介绍了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开发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r>
              <a:rPr lang="en-US" altLang="zh-CN" sz="3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Jupyter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Notebook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的常用功能。</a:t>
            </a:r>
          </a:p>
          <a:p>
            <a:pPr marL="0" indent="0">
              <a:buNone/>
            </a:pPr>
            <a:endParaRPr lang="zh-CN" altLang="en-US" sz="4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D9CCF7-03E9-4B45-B1F0-ECD4E916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46757-6B7E-BB41-A275-4D527E25D5E7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298F65-EAA8-4840-8018-A8438DF6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上海建桥学院 信息技术学院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A6152-D6B8-3E41-A88C-5ACA8B57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597ED-A428-4847-8034-7A70C69917BC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2671C9B-DB4E-4592-AC92-362EE1D6F2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81" y="3749156"/>
            <a:ext cx="38100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9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7BBB012D-C94D-514D-BA29-CDE55C794DED}"/>
              </a:ext>
            </a:extLst>
          </p:cNvPr>
          <p:cNvSpPr txBox="1"/>
          <p:nvPr/>
        </p:nvSpPr>
        <p:spPr>
          <a:xfrm>
            <a:off x="2494665" y="262937"/>
            <a:ext cx="596353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kumimoji="0" lang="zh-CN" altLang="en-US" sz="4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2" name="矩形 1">
            <a:extLst>
              <a:ext uri="{FF2B5EF4-FFF2-40B4-BE49-F238E27FC236}">
                <a16:creationId xmlns:a16="http://schemas.microsoft.com/office/drawing/2014/main" id="{1A6B8857-F967-0D40-8D5D-6EBE68010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82675"/>
            <a:ext cx="11145838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）下载并完成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的安装。</a:t>
            </a:r>
          </a:p>
        </p:txBody>
      </p:sp>
      <p:pic>
        <p:nvPicPr>
          <p:cNvPr id="35843" name="图片 4">
            <a:extLst>
              <a:ext uri="{FF2B5EF4-FFF2-40B4-BE49-F238E27FC236}">
                <a16:creationId xmlns:a16="http://schemas.microsoft.com/office/drawing/2014/main" id="{0A653D6A-3404-C942-A597-F7825E1C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311400"/>
            <a:ext cx="49609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5">
            <a:extLst>
              <a:ext uri="{FF2B5EF4-FFF2-40B4-BE49-F238E27FC236}">
                <a16:creationId xmlns:a16="http://schemas.microsoft.com/office/drawing/2014/main" id="{0513B5F5-0E5C-DB4D-A640-847C7F0C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40200"/>
            <a:ext cx="3708400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0858E0A-2C94-704E-9F80-9D63B6C34A16}"/>
              </a:ext>
            </a:extLst>
          </p:cNvPr>
          <p:cNvSpPr/>
          <p:nvPr/>
        </p:nvSpPr>
        <p:spPr>
          <a:xfrm>
            <a:off x="2260600" y="3200400"/>
            <a:ext cx="302260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6DDC4CD-A49B-4C4F-BF5A-CB32B50E2F84}"/>
              </a:ext>
            </a:extLst>
          </p:cNvPr>
          <p:cNvCxnSpPr/>
          <p:nvPr/>
        </p:nvCxnSpPr>
        <p:spPr>
          <a:xfrm>
            <a:off x="4800600" y="4013200"/>
            <a:ext cx="1295400" cy="1193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847" name="图片 3">
            <a:extLst>
              <a:ext uri="{FF2B5EF4-FFF2-40B4-BE49-F238E27FC236}">
                <a16:creationId xmlns:a16="http://schemas.microsoft.com/office/drawing/2014/main" id="{A6F179BF-B749-A040-97AD-B17C7962D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24100"/>
            <a:ext cx="480695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E57B679-B7FC-F545-A9B5-F9E5C9C036CC}"/>
              </a:ext>
            </a:extLst>
          </p:cNvPr>
          <p:cNvCxnSpPr/>
          <p:nvPr/>
        </p:nvCxnSpPr>
        <p:spPr>
          <a:xfrm flipV="1">
            <a:off x="6477000" y="2946400"/>
            <a:ext cx="2692400" cy="2235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43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E79EAAD7-324E-1B44-AEB8-B21096F6FCC9}"/>
              </a:ext>
            </a:extLst>
          </p:cNvPr>
          <p:cNvSpPr txBox="1"/>
          <p:nvPr/>
        </p:nvSpPr>
        <p:spPr>
          <a:xfrm>
            <a:off x="2494665" y="262937"/>
            <a:ext cx="596353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kumimoji="0" lang="zh-CN" altLang="en-US" sz="4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66" name="矩形 1">
            <a:extLst>
              <a:ext uri="{FF2B5EF4-FFF2-40B4-BE49-F238E27FC236}">
                <a16:creationId xmlns:a16="http://schemas.microsoft.com/office/drawing/2014/main" id="{43FA830C-D8CE-884C-9023-8D81B447C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84275"/>
            <a:ext cx="11145838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）配置环境变量。</a:t>
            </a:r>
          </a:p>
        </p:txBody>
      </p:sp>
      <p:pic>
        <p:nvPicPr>
          <p:cNvPr id="36867" name="图片 8">
            <a:extLst>
              <a:ext uri="{FF2B5EF4-FFF2-40B4-BE49-F238E27FC236}">
                <a16:creationId xmlns:a16="http://schemas.microsoft.com/office/drawing/2014/main" id="{41773A6E-DFE6-C04D-950C-E6E5D3F0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501900"/>
            <a:ext cx="334645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3">
            <a:extLst>
              <a:ext uri="{FF2B5EF4-FFF2-40B4-BE49-F238E27FC236}">
                <a16:creationId xmlns:a16="http://schemas.microsoft.com/office/drawing/2014/main" id="{081BBB7C-2F4B-EA44-85EA-7482C23C0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27300"/>
            <a:ext cx="3379788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4">
            <a:extLst>
              <a:ext uri="{FF2B5EF4-FFF2-40B4-BE49-F238E27FC236}">
                <a16:creationId xmlns:a16="http://schemas.microsoft.com/office/drawing/2014/main" id="{AD7CCA18-EDFC-7547-A635-FFA3215B9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489200"/>
            <a:ext cx="33385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3920757-B31F-804F-819B-93C0BC85670E}"/>
              </a:ext>
            </a:extLst>
          </p:cNvPr>
          <p:cNvCxnSpPr/>
          <p:nvPr/>
        </p:nvCxnSpPr>
        <p:spPr>
          <a:xfrm flipV="1">
            <a:off x="3479800" y="4749800"/>
            <a:ext cx="1117600" cy="6350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6AAAE85-2CC0-0942-B242-682CEAC7BF55}"/>
              </a:ext>
            </a:extLst>
          </p:cNvPr>
          <p:cNvCxnSpPr/>
          <p:nvPr/>
        </p:nvCxnSpPr>
        <p:spPr>
          <a:xfrm flipV="1">
            <a:off x="7188200" y="3987800"/>
            <a:ext cx="1701800" cy="7620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04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5A57CF5-4684-5645-8A4A-ABA36CE72B3D}"/>
              </a:ext>
            </a:extLst>
          </p:cNvPr>
          <p:cNvSpPr txBox="1"/>
          <p:nvPr/>
        </p:nvSpPr>
        <p:spPr>
          <a:xfrm>
            <a:off x="2494665" y="262937"/>
            <a:ext cx="596353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kumimoji="0" lang="zh-CN" altLang="en-US" sz="4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890" name="矩形 1">
            <a:extLst>
              <a:ext uri="{FF2B5EF4-FFF2-40B4-BE49-F238E27FC236}">
                <a16:creationId xmlns:a16="http://schemas.microsoft.com/office/drawing/2014/main" id="{762F641D-EF37-1141-AD5E-8E13833F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84275"/>
            <a:ext cx="11145838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）环境变量配置成功</a:t>
            </a:r>
          </a:p>
        </p:txBody>
      </p:sp>
      <p:pic>
        <p:nvPicPr>
          <p:cNvPr id="37891" name="图片 5">
            <a:extLst>
              <a:ext uri="{FF2B5EF4-FFF2-40B4-BE49-F238E27FC236}">
                <a16:creationId xmlns:a16="http://schemas.microsoft.com/office/drawing/2014/main" id="{D5E45AEE-FF6B-1D4E-A323-3E0EB73C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603500"/>
            <a:ext cx="7519988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ED252D-F4B1-284A-96B0-31F1C5DFBEF6}"/>
              </a:ext>
            </a:extLst>
          </p:cNvPr>
          <p:cNvSpPr/>
          <p:nvPr/>
        </p:nvSpPr>
        <p:spPr>
          <a:xfrm>
            <a:off x="1549400" y="3378200"/>
            <a:ext cx="7264400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9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57AD1992-16CA-914C-9A77-D3983778538A}"/>
              </a:ext>
            </a:extLst>
          </p:cNvPr>
          <p:cNvSpPr txBox="1"/>
          <p:nvPr/>
        </p:nvSpPr>
        <p:spPr>
          <a:xfrm>
            <a:off x="2494665" y="262937"/>
            <a:ext cx="596353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kumimoji="0" lang="zh-CN" altLang="en-US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4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kumimoji="0" lang="zh-CN" altLang="en-US" sz="4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986" name="矩形 1">
            <a:extLst>
              <a:ext uri="{FF2B5EF4-FFF2-40B4-BE49-F238E27FC236}">
                <a16:creationId xmlns:a16="http://schemas.microsoft.com/office/drawing/2014/main" id="{BB62854D-6B0F-444C-BF9A-59A2E09DC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235075"/>
            <a:ext cx="107442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系统都自带有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环境，我们可以在终端输入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命令就可以运行。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1987" name="图片 3">
            <a:extLst>
              <a:ext uri="{FF2B5EF4-FFF2-40B4-BE49-F238E27FC236}">
                <a16:creationId xmlns:a16="http://schemas.microsoft.com/office/drawing/2014/main" id="{C9051BDE-4E25-734C-AA5C-523E504C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22600"/>
            <a:ext cx="9604375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914231"/>
      </p:ext>
    </p:extLst>
  </p:cSld>
  <p:clrMapOvr>
    <a:masterClrMapping/>
  </p:clrMapOvr>
</p:sld>
</file>

<file path=ppt/theme/theme1.xml><?xml version="1.0" encoding="utf-8"?>
<a:theme xmlns:a="http://schemas.openxmlformats.org/drawingml/2006/main" name="Blue202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2024" id="{8781DFE7-500E-1641-A814-5AD2A496C6CF}" vid="{EED40057-7B02-654B-B247-EAE61C95AFA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Blue2024</Template>
  <TotalTime>45</TotalTime>
  <Words>3106</Words>
  <Application>Microsoft Macintosh PowerPoint</Application>
  <PresentationFormat>宽屏</PresentationFormat>
  <Paragraphs>338</Paragraphs>
  <Slides>58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5" baseType="lpstr">
      <vt:lpstr>等线</vt:lpstr>
      <vt:lpstr>等线 Light</vt:lpstr>
      <vt:lpstr>方正书宋简体</vt:lpstr>
      <vt:lpstr>SimHei</vt:lpstr>
      <vt:lpstr>SimHei</vt:lpstr>
      <vt:lpstr>华文中宋</vt:lpstr>
      <vt:lpstr>隶书</vt:lpstr>
      <vt:lpstr>宋体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Blue2024</vt:lpstr>
      <vt:lpstr>Python编程基础</vt:lpstr>
      <vt:lpstr>PowerPoint 演示文稿</vt:lpstr>
      <vt:lpstr>准备工作</vt:lpstr>
      <vt:lpstr>实际工作环境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数据科学计算平台—Anaconda</vt:lpstr>
      <vt:lpstr>1.6 数据科学计算平台——Anaconda</vt:lpstr>
      <vt:lpstr>1. 安装和使用Anaconda</vt:lpstr>
      <vt:lpstr>1.6 数据科学计算平台——Anaconda</vt:lpstr>
      <vt:lpstr>1.7.1 下载和安装Anaconda应用程序</vt:lpstr>
      <vt:lpstr>数据科学计算平台——Anaconda</vt:lpstr>
      <vt:lpstr>Jupyter Notebook的使用</vt:lpstr>
      <vt:lpstr>掌握Jupyter Notebook常用功能</vt:lpstr>
      <vt:lpstr>掌握Jupyter Notebook的基本功能</vt:lpstr>
      <vt:lpstr>Jupyter Notebook的使用</vt:lpstr>
      <vt:lpstr>1.6 数据科学计算平台—Anaconda</vt:lpstr>
      <vt:lpstr>新建一个Notebook</vt:lpstr>
      <vt:lpstr>1.6 数据科学计算平台—Anaconda</vt:lpstr>
      <vt:lpstr>1.6 数据科学计算平台—Anaconda</vt:lpstr>
      <vt:lpstr>数据科学计算平台—Anaconda</vt:lpstr>
      <vt:lpstr>  Jupyter Notebook的界面及其构成</vt:lpstr>
      <vt:lpstr>掌握Jupyter Notebook的基本功能</vt:lpstr>
      <vt:lpstr>掌握Jupyter Notebook的基本功能</vt:lpstr>
      <vt:lpstr>掌握Jupyter Notebook的基本功能</vt:lpstr>
      <vt:lpstr>掌握Jupyter Notebook的基本功能</vt:lpstr>
      <vt:lpstr>掌握Jupyter Notebook的基本功能</vt:lpstr>
      <vt:lpstr>1.6 数据科学计算平台—Anaconda</vt:lpstr>
      <vt:lpstr>Jupyter notebook中的常用快捷方式</vt:lpstr>
      <vt:lpstr>PowerPoint 演示文稿</vt:lpstr>
      <vt:lpstr>Jupyter Notebook Markdown</vt:lpstr>
      <vt:lpstr>掌握Jupyter Notebook的高级功能</vt:lpstr>
      <vt:lpstr>掌握Jupyter Notebook的高级功能</vt:lpstr>
      <vt:lpstr>掌握Jupyter Notebook的高级功能</vt:lpstr>
      <vt:lpstr>掌握Jupyter Notebook的高级功能</vt:lpstr>
      <vt:lpstr>掌握Jupyter Notebook的高级功能</vt:lpstr>
      <vt:lpstr>掌握Jupyter Notebook的高级功能</vt:lpstr>
      <vt:lpstr>掌握Jupyter Notebook的高级功能</vt:lpstr>
      <vt:lpstr>1. 安装和使用Anaconda</vt:lpstr>
      <vt:lpstr>1. 安装和使用Anaconda</vt:lpstr>
      <vt:lpstr>在Pycharm中使用Anaconda环境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完成添加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Python编程基础</dc:title>
  <dc:creator>万永权 Leo Wan</dc:creator>
  <cp:lastModifiedBy>Yongquan Wan</cp:lastModifiedBy>
  <cp:revision>12</cp:revision>
  <dcterms:created xsi:type="dcterms:W3CDTF">2023-02-24T01:16:43Z</dcterms:created>
  <dcterms:modified xsi:type="dcterms:W3CDTF">2024-09-03T10:11:54Z</dcterms:modified>
</cp:coreProperties>
</file>